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4" r:id="rId3"/>
  </p:sldMasterIdLst>
  <p:notesMasterIdLst>
    <p:notesMasterId r:id="rId55"/>
  </p:notesMasterIdLst>
  <p:sldIdLst>
    <p:sldId id="542" r:id="rId4"/>
    <p:sldId id="1843" r:id="rId5"/>
    <p:sldId id="1821" r:id="rId6"/>
    <p:sldId id="2027" r:id="rId7"/>
    <p:sldId id="2028" r:id="rId8"/>
    <p:sldId id="2006" r:id="rId9"/>
    <p:sldId id="2030" r:id="rId10"/>
    <p:sldId id="2031" r:id="rId11"/>
    <p:sldId id="2033" r:id="rId12"/>
    <p:sldId id="2034" r:id="rId13"/>
    <p:sldId id="2008" r:id="rId14"/>
    <p:sldId id="2009" r:id="rId15"/>
    <p:sldId id="2010" r:id="rId16"/>
    <p:sldId id="2019" r:id="rId17"/>
    <p:sldId id="2020" r:id="rId18"/>
    <p:sldId id="2021" r:id="rId19"/>
    <p:sldId id="2022" r:id="rId20"/>
    <p:sldId id="2023" r:id="rId21"/>
    <p:sldId id="2024" r:id="rId22"/>
    <p:sldId id="2025" r:id="rId23"/>
    <p:sldId id="2032" r:id="rId24"/>
    <p:sldId id="2026" r:id="rId25"/>
    <p:sldId id="2035" r:id="rId26"/>
    <p:sldId id="2036" r:id="rId27"/>
    <p:sldId id="2037" r:id="rId28"/>
    <p:sldId id="2038" r:id="rId29"/>
    <p:sldId id="2039" r:id="rId30"/>
    <p:sldId id="2040" r:id="rId31"/>
    <p:sldId id="2041" r:id="rId32"/>
    <p:sldId id="2042" r:id="rId33"/>
    <p:sldId id="2043" r:id="rId34"/>
    <p:sldId id="2044" r:id="rId35"/>
    <p:sldId id="2045" r:id="rId36"/>
    <p:sldId id="2046" r:id="rId37"/>
    <p:sldId id="2047" r:id="rId38"/>
    <p:sldId id="2048" r:id="rId39"/>
    <p:sldId id="2049" r:id="rId40"/>
    <p:sldId id="2062" r:id="rId41"/>
    <p:sldId id="2050" r:id="rId42"/>
    <p:sldId id="2051" r:id="rId43"/>
    <p:sldId id="2052" r:id="rId44"/>
    <p:sldId id="2053" r:id="rId45"/>
    <p:sldId id="2054" r:id="rId46"/>
    <p:sldId id="2055" r:id="rId47"/>
    <p:sldId id="2056" r:id="rId48"/>
    <p:sldId id="2057" r:id="rId49"/>
    <p:sldId id="2058" r:id="rId50"/>
    <p:sldId id="2059" r:id="rId51"/>
    <p:sldId id="2060" r:id="rId52"/>
    <p:sldId id="2061" r:id="rId53"/>
    <p:sldId id="1881"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41" autoAdjust="0"/>
  </p:normalViewPr>
  <p:slideViewPr>
    <p:cSldViewPr snapToGrid="0">
      <p:cViewPr varScale="1">
        <p:scale>
          <a:sx n="100" d="100"/>
          <a:sy n="100" d="100"/>
        </p:scale>
        <p:origin x="-960"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FEDAB-C7CE-485C-9D15-D30CE1E2DB5B}" type="datetimeFigureOut">
              <a:rPr lang="zh-CN" altLang="en-US" smtClean="0"/>
              <a:t>2022/5/22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A5FA-EEC2-459F-9305-EF796DD81973}" type="slidenum">
              <a:rPr lang="zh-CN" altLang="en-US" smtClean="0"/>
              <a:t>‹#›</a:t>
            </a:fld>
            <a:endParaRPr lang="zh-CN" altLang="en-US"/>
          </a:p>
        </p:txBody>
      </p:sp>
    </p:spTree>
    <p:extLst>
      <p:ext uri="{BB962C8B-B14F-4D97-AF65-F5344CB8AC3E}">
        <p14:creationId xmlns:p14="http://schemas.microsoft.com/office/powerpoint/2010/main" val="2055996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11</a:t>
            </a:fld>
            <a:endParaRPr lang="zh-CN" altLang="en-US"/>
          </a:p>
        </p:txBody>
      </p:sp>
    </p:spTree>
    <p:extLst>
      <p:ext uri="{BB962C8B-B14F-4D97-AF65-F5344CB8AC3E}">
        <p14:creationId xmlns:p14="http://schemas.microsoft.com/office/powerpoint/2010/main" val="3543964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12</a:t>
            </a:fld>
            <a:endParaRPr lang="zh-CN" altLang="en-US"/>
          </a:p>
        </p:txBody>
      </p:sp>
    </p:spTree>
    <p:extLst>
      <p:ext uri="{BB962C8B-B14F-4D97-AF65-F5344CB8AC3E}">
        <p14:creationId xmlns:p14="http://schemas.microsoft.com/office/powerpoint/2010/main" val="3681470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57472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14</a:t>
            </a:fld>
            <a:endParaRPr lang="zh-CN" altLang="en-US"/>
          </a:p>
        </p:txBody>
      </p:sp>
    </p:spTree>
    <p:extLst>
      <p:ext uri="{BB962C8B-B14F-4D97-AF65-F5344CB8AC3E}">
        <p14:creationId xmlns:p14="http://schemas.microsoft.com/office/powerpoint/2010/main" val="483765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15</a:t>
            </a:fld>
            <a:endParaRPr lang="zh-CN" altLang="en-US"/>
          </a:p>
        </p:txBody>
      </p:sp>
    </p:spTree>
    <p:extLst>
      <p:ext uri="{BB962C8B-B14F-4D97-AF65-F5344CB8AC3E}">
        <p14:creationId xmlns:p14="http://schemas.microsoft.com/office/powerpoint/2010/main" val="1393643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16</a:t>
            </a:fld>
            <a:endParaRPr lang="zh-CN" altLang="en-US"/>
          </a:p>
        </p:txBody>
      </p:sp>
    </p:spTree>
    <p:extLst>
      <p:ext uri="{BB962C8B-B14F-4D97-AF65-F5344CB8AC3E}">
        <p14:creationId xmlns:p14="http://schemas.microsoft.com/office/powerpoint/2010/main" val="3151422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17</a:t>
            </a:fld>
            <a:endParaRPr lang="zh-CN" altLang="en-US"/>
          </a:p>
        </p:txBody>
      </p:sp>
    </p:spTree>
    <p:extLst>
      <p:ext uri="{BB962C8B-B14F-4D97-AF65-F5344CB8AC3E}">
        <p14:creationId xmlns:p14="http://schemas.microsoft.com/office/powerpoint/2010/main" val="3936232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18</a:t>
            </a:fld>
            <a:endParaRPr lang="zh-CN" altLang="en-US"/>
          </a:p>
        </p:txBody>
      </p:sp>
    </p:spTree>
    <p:extLst>
      <p:ext uri="{BB962C8B-B14F-4D97-AF65-F5344CB8AC3E}">
        <p14:creationId xmlns:p14="http://schemas.microsoft.com/office/powerpoint/2010/main" val="1836723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19</a:t>
            </a:fld>
            <a:endParaRPr lang="zh-CN" altLang="en-US"/>
          </a:p>
        </p:txBody>
      </p:sp>
    </p:spTree>
    <p:extLst>
      <p:ext uri="{BB962C8B-B14F-4D97-AF65-F5344CB8AC3E}">
        <p14:creationId xmlns:p14="http://schemas.microsoft.com/office/powerpoint/2010/main" val="3885664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20</a:t>
            </a:fld>
            <a:endParaRPr lang="zh-CN" altLang="en-US"/>
          </a:p>
        </p:txBody>
      </p:sp>
    </p:spTree>
    <p:extLst>
      <p:ext uri="{BB962C8B-B14F-4D97-AF65-F5344CB8AC3E}">
        <p14:creationId xmlns:p14="http://schemas.microsoft.com/office/powerpoint/2010/main" val="2078281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21</a:t>
            </a:fld>
            <a:endParaRPr lang="zh-CN" altLang="en-US"/>
          </a:p>
        </p:txBody>
      </p:sp>
    </p:spTree>
    <p:extLst>
      <p:ext uri="{BB962C8B-B14F-4D97-AF65-F5344CB8AC3E}">
        <p14:creationId xmlns:p14="http://schemas.microsoft.com/office/powerpoint/2010/main" val="4148936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22</a:t>
            </a:fld>
            <a:endParaRPr lang="zh-CN" altLang="en-US"/>
          </a:p>
        </p:txBody>
      </p:sp>
    </p:spTree>
    <p:extLst>
      <p:ext uri="{BB962C8B-B14F-4D97-AF65-F5344CB8AC3E}">
        <p14:creationId xmlns:p14="http://schemas.microsoft.com/office/powerpoint/2010/main" val="2592146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xmlns=""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xmlns=""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xmlns=""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fld id="{8558CE80-86C0-4A4C-90A5-C5CB1EB66A3A}" type="slidenum">
              <a:rPr lang="zh-CN" altLang="en-US" smtClean="0">
                <a:solidFill>
                  <a:prstClr val="black"/>
                </a:solidFill>
              </a:rPr>
              <a:pPr fontAlgn="base">
                <a:spcBef>
                  <a:spcPct val="0"/>
                </a:spcBef>
                <a:spcAft>
                  <a:spcPct val="0"/>
                </a:spcAft>
                <a:defRPr/>
              </a:pPr>
              <a:t>23</a:t>
            </a:fld>
            <a:endParaRPr lang="zh-CN" altLang="en-US">
              <a:solidFill>
                <a:prstClr val="black"/>
              </a:solidFill>
            </a:endParaRPr>
          </a:p>
        </p:txBody>
      </p:sp>
    </p:spTree>
    <p:extLst>
      <p:ext uri="{BB962C8B-B14F-4D97-AF65-F5344CB8AC3E}">
        <p14:creationId xmlns:p14="http://schemas.microsoft.com/office/powerpoint/2010/main" val="3072069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24</a:t>
            </a:fld>
            <a:endParaRPr lang="zh-CN" altLang="en-US">
              <a:solidFill>
                <a:prstClr val="black"/>
              </a:solidFill>
            </a:endParaRPr>
          </a:p>
        </p:txBody>
      </p:sp>
    </p:spTree>
    <p:extLst>
      <p:ext uri="{BB962C8B-B14F-4D97-AF65-F5344CB8AC3E}">
        <p14:creationId xmlns:p14="http://schemas.microsoft.com/office/powerpoint/2010/main" val="1167973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25</a:t>
            </a:fld>
            <a:endParaRPr lang="zh-CN" altLang="en-US">
              <a:solidFill>
                <a:prstClr val="black"/>
              </a:solidFill>
            </a:endParaRPr>
          </a:p>
        </p:txBody>
      </p:sp>
    </p:spTree>
    <p:extLst>
      <p:ext uri="{BB962C8B-B14F-4D97-AF65-F5344CB8AC3E}">
        <p14:creationId xmlns:p14="http://schemas.microsoft.com/office/powerpoint/2010/main" val="3488629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26</a:t>
            </a:fld>
            <a:endParaRPr lang="zh-CN" altLang="en-US">
              <a:solidFill>
                <a:prstClr val="black"/>
              </a:solidFill>
            </a:endParaRPr>
          </a:p>
        </p:txBody>
      </p:sp>
    </p:spTree>
    <p:extLst>
      <p:ext uri="{BB962C8B-B14F-4D97-AF65-F5344CB8AC3E}">
        <p14:creationId xmlns:p14="http://schemas.microsoft.com/office/powerpoint/2010/main" val="2582584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27</a:t>
            </a:fld>
            <a:endParaRPr lang="zh-CN" altLang="en-US">
              <a:solidFill>
                <a:prstClr val="black"/>
              </a:solidFill>
            </a:endParaRPr>
          </a:p>
        </p:txBody>
      </p:sp>
    </p:spTree>
    <p:extLst>
      <p:ext uri="{BB962C8B-B14F-4D97-AF65-F5344CB8AC3E}">
        <p14:creationId xmlns:p14="http://schemas.microsoft.com/office/powerpoint/2010/main" val="3681470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28</a:t>
            </a:fld>
            <a:endParaRPr lang="zh-CN" altLang="en-US">
              <a:solidFill>
                <a:prstClr val="black"/>
              </a:solidFill>
            </a:endParaRPr>
          </a:p>
        </p:txBody>
      </p:sp>
    </p:spTree>
    <p:extLst>
      <p:ext uri="{BB962C8B-B14F-4D97-AF65-F5344CB8AC3E}">
        <p14:creationId xmlns:p14="http://schemas.microsoft.com/office/powerpoint/2010/main" val="2813905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29</a:t>
            </a:fld>
            <a:endParaRPr lang="zh-CN" altLang="en-US">
              <a:solidFill>
                <a:prstClr val="black"/>
              </a:solidFill>
            </a:endParaRPr>
          </a:p>
        </p:txBody>
      </p:sp>
    </p:spTree>
    <p:extLst>
      <p:ext uri="{BB962C8B-B14F-4D97-AF65-F5344CB8AC3E}">
        <p14:creationId xmlns:p14="http://schemas.microsoft.com/office/powerpoint/2010/main" val="1363002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30</a:t>
            </a:fld>
            <a:endParaRPr lang="zh-CN" altLang="en-US">
              <a:solidFill>
                <a:prstClr val="black"/>
              </a:solidFill>
            </a:endParaRPr>
          </a:p>
        </p:txBody>
      </p:sp>
    </p:spTree>
    <p:extLst>
      <p:ext uri="{BB962C8B-B14F-4D97-AF65-F5344CB8AC3E}">
        <p14:creationId xmlns:p14="http://schemas.microsoft.com/office/powerpoint/2010/main" val="1707210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4</a:t>
            </a:fld>
            <a:endParaRPr lang="zh-CN" altLang="en-US"/>
          </a:p>
        </p:txBody>
      </p:sp>
    </p:spTree>
    <p:extLst>
      <p:ext uri="{BB962C8B-B14F-4D97-AF65-F5344CB8AC3E}">
        <p14:creationId xmlns:p14="http://schemas.microsoft.com/office/powerpoint/2010/main" val="493613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31</a:t>
            </a:fld>
            <a:endParaRPr lang="zh-CN" altLang="en-US">
              <a:solidFill>
                <a:prstClr val="black"/>
              </a:solidFill>
            </a:endParaRPr>
          </a:p>
        </p:txBody>
      </p:sp>
    </p:spTree>
    <p:extLst>
      <p:ext uri="{BB962C8B-B14F-4D97-AF65-F5344CB8AC3E}">
        <p14:creationId xmlns:p14="http://schemas.microsoft.com/office/powerpoint/2010/main" val="2643335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32</a:t>
            </a:fld>
            <a:endParaRPr lang="zh-CN" altLang="en-US">
              <a:solidFill>
                <a:prstClr val="black"/>
              </a:solidFill>
            </a:endParaRPr>
          </a:p>
        </p:txBody>
      </p:sp>
    </p:spTree>
    <p:extLst>
      <p:ext uri="{BB962C8B-B14F-4D97-AF65-F5344CB8AC3E}">
        <p14:creationId xmlns:p14="http://schemas.microsoft.com/office/powerpoint/2010/main" val="569016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33</a:t>
            </a:fld>
            <a:endParaRPr lang="zh-CN" altLang="en-US">
              <a:solidFill>
                <a:prstClr val="black"/>
              </a:solidFill>
            </a:endParaRPr>
          </a:p>
        </p:txBody>
      </p:sp>
    </p:spTree>
    <p:extLst>
      <p:ext uri="{BB962C8B-B14F-4D97-AF65-F5344CB8AC3E}">
        <p14:creationId xmlns:p14="http://schemas.microsoft.com/office/powerpoint/2010/main" val="2078281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34</a:t>
            </a:fld>
            <a:endParaRPr lang="zh-CN" altLang="en-US">
              <a:solidFill>
                <a:prstClr val="black"/>
              </a:solidFill>
            </a:endParaRPr>
          </a:p>
        </p:txBody>
      </p:sp>
    </p:spTree>
    <p:extLst>
      <p:ext uri="{BB962C8B-B14F-4D97-AF65-F5344CB8AC3E}">
        <p14:creationId xmlns:p14="http://schemas.microsoft.com/office/powerpoint/2010/main" val="2096908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xmlns=""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xmlns=""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xmlns=""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fld id="{8558CE80-86C0-4A4C-90A5-C5CB1EB66A3A}" type="slidenum">
              <a:rPr lang="zh-CN" altLang="en-US" smtClean="0">
                <a:solidFill>
                  <a:prstClr val="black"/>
                </a:solidFill>
              </a:rPr>
              <a:pPr fontAlgn="base">
                <a:spcBef>
                  <a:spcPct val="0"/>
                </a:spcBef>
                <a:spcAft>
                  <a:spcPct val="0"/>
                </a:spcAft>
                <a:defRPr/>
              </a:pPr>
              <a:t>35</a:t>
            </a:fld>
            <a:endParaRPr lang="zh-CN" altLang="en-US">
              <a:solidFill>
                <a:prstClr val="black"/>
              </a:solidFill>
            </a:endParaRPr>
          </a:p>
        </p:txBody>
      </p:sp>
    </p:spTree>
    <p:extLst>
      <p:ext uri="{BB962C8B-B14F-4D97-AF65-F5344CB8AC3E}">
        <p14:creationId xmlns:p14="http://schemas.microsoft.com/office/powerpoint/2010/main" val="2355639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36</a:t>
            </a:fld>
            <a:endParaRPr lang="zh-CN" altLang="en-US">
              <a:solidFill>
                <a:prstClr val="black"/>
              </a:solidFill>
            </a:endParaRPr>
          </a:p>
        </p:txBody>
      </p:sp>
    </p:spTree>
    <p:extLst>
      <p:ext uri="{BB962C8B-B14F-4D97-AF65-F5344CB8AC3E}">
        <p14:creationId xmlns:p14="http://schemas.microsoft.com/office/powerpoint/2010/main" val="2740255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37</a:t>
            </a:fld>
            <a:endParaRPr lang="zh-CN" altLang="en-US">
              <a:solidFill>
                <a:prstClr val="black"/>
              </a:solidFill>
            </a:endParaRPr>
          </a:p>
        </p:txBody>
      </p:sp>
    </p:spTree>
    <p:extLst>
      <p:ext uri="{BB962C8B-B14F-4D97-AF65-F5344CB8AC3E}">
        <p14:creationId xmlns:p14="http://schemas.microsoft.com/office/powerpoint/2010/main" val="1279675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38</a:t>
            </a:fld>
            <a:endParaRPr lang="zh-CN" altLang="en-US">
              <a:solidFill>
                <a:prstClr val="black"/>
              </a:solidFill>
            </a:endParaRPr>
          </a:p>
        </p:txBody>
      </p:sp>
    </p:spTree>
    <p:extLst>
      <p:ext uri="{BB962C8B-B14F-4D97-AF65-F5344CB8AC3E}">
        <p14:creationId xmlns:p14="http://schemas.microsoft.com/office/powerpoint/2010/main" val="1279675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39</a:t>
            </a:fld>
            <a:endParaRPr lang="zh-CN" altLang="en-US">
              <a:solidFill>
                <a:prstClr val="black"/>
              </a:solidFill>
            </a:endParaRPr>
          </a:p>
        </p:txBody>
      </p:sp>
    </p:spTree>
    <p:extLst>
      <p:ext uri="{BB962C8B-B14F-4D97-AF65-F5344CB8AC3E}">
        <p14:creationId xmlns:p14="http://schemas.microsoft.com/office/powerpoint/2010/main" val="2551927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40</a:t>
            </a:fld>
            <a:endParaRPr lang="zh-CN" altLang="en-US">
              <a:solidFill>
                <a:prstClr val="black"/>
              </a:solidFill>
            </a:endParaRPr>
          </a:p>
        </p:txBody>
      </p:sp>
    </p:spTree>
    <p:extLst>
      <p:ext uri="{BB962C8B-B14F-4D97-AF65-F5344CB8AC3E}">
        <p14:creationId xmlns:p14="http://schemas.microsoft.com/office/powerpoint/2010/main" val="2090771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5</a:t>
            </a:fld>
            <a:endParaRPr lang="zh-CN" altLang="en-US"/>
          </a:p>
        </p:txBody>
      </p:sp>
    </p:spTree>
    <p:extLst>
      <p:ext uri="{BB962C8B-B14F-4D97-AF65-F5344CB8AC3E}">
        <p14:creationId xmlns:p14="http://schemas.microsoft.com/office/powerpoint/2010/main" val="3388750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41</a:t>
            </a:fld>
            <a:endParaRPr lang="zh-CN" altLang="en-US">
              <a:solidFill>
                <a:prstClr val="black"/>
              </a:solidFill>
            </a:endParaRPr>
          </a:p>
        </p:txBody>
      </p:sp>
    </p:spTree>
    <p:extLst>
      <p:ext uri="{BB962C8B-B14F-4D97-AF65-F5344CB8AC3E}">
        <p14:creationId xmlns:p14="http://schemas.microsoft.com/office/powerpoint/2010/main" val="1793873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42</a:t>
            </a:fld>
            <a:endParaRPr lang="zh-CN" altLang="en-US">
              <a:solidFill>
                <a:prstClr val="black"/>
              </a:solidFill>
            </a:endParaRPr>
          </a:p>
        </p:txBody>
      </p:sp>
    </p:spTree>
    <p:extLst>
      <p:ext uri="{BB962C8B-B14F-4D97-AF65-F5344CB8AC3E}">
        <p14:creationId xmlns:p14="http://schemas.microsoft.com/office/powerpoint/2010/main" val="1654563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43</a:t>
            </a:fld>
            <a:endParaRPr lang="zh-CN" altLang="en-US">
              <a:solidFill>
                <a:prstClr val="black"/>
              </a:solidFill>
            </a:endParaRPr>
          </a:p>
        </p:txBody>
      </p:sp>
    </p:spTree>
    <p:extLst>
      <p:ext uri="{BB962C8B-B14F-4D97-AF65-F5344CB8AC3E}">
        <p14:creationId xmlns:p14="http://schemas.microsoft.com/office/powerpoint/2010/main" val="3860402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44</a:t>
            </a:fld>
            <a:endParaRPr lang="zh-CN" altLang="en-US">
              <a:solidFill>
                <a:prstClr val="black"/>
              </a:solidFill>
            </a:endParaRPr>
          </a:p>
        </p:txBody>
      </p:sp>
    </p:spTree>
    <p:extLst>
      <p:ext uri="{BB962C8B-B14F-4D97-AF65-F5344CB8AC3E}">
        <p14:creationId xmlns:p14="http://schemas.microsoft.com/office/powerpoint/2010/main" val="3133501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45</a:t>
            </a:fld>
            <a:endParaRPr lang="zh-CN" altLang="en-US">
              <a:solidFill>
                <a:prstClr val="black"/>
              </a:solidFill>
            </a:endParaRPr>
          </a:p>
        </p:txBody>
      </p:sp>
    </p:spTree>
    <p:extLst>
      <p:ext uri="{BB962C8B-B14F-4D97-AF65-F5344CB8AC3E}">
        <p14:creationId xmlns:p14="http://schemas.microsoft.com/office/powerpoint/2010/main" val="2349404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46</a:t>
            </a:fld>
            <a:endParaRPr lang="zh-CN" altLang="en-US">
              <a:solidFill>
                <a:prstClr val="black"/>
              </a:solidFill>
            </a:endParaRPr>
          </a:p>
        </p:txBody>
      </p:sp>
    </p:spTree>
    <p:extLst>
      <p:ext uri="{BB962C8B-B14F-4D97-AF65-F5344CB8AC3E}">
        <p14:creationId xmlns:p14="http://schemas.microsoft.com/office/powerpoint/2010/main" val="1900133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47</a:t>
            </a:fld>
            <a:endParaRPr lang="zh-CN" altLang="en-US">
              <a:solidFill>
                <a:prstClr val="black"/>
              </a:solidFill>
            </a:endParaRPr>
          </a:p>
        </p:txBody>
      </p:sp>
    </p:spTree>
    <p:extLst>
      <p:ext uri="{BB962C8B-B14F-4D97-AF65-F5344CB8AC3E}">
        <p14:creationId xmlns:p14="http://schemas.microsoft.com/office/powerpoint/2010/main" val="4133480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48</a:t>
            </a:fld>
            <a:endParaRPr lang="zh-CN" altLang="en-US">
              <a:solidFill>
                <a:prstClr val="black"/>
              </a:solidFill>
            </a:endParaRPr>
          </a:p>
        </p:txBody>
      </p:sp>
    </p:spTree>
    <p:extLst>
      <p:ext uri="{BB962C8B-B14F-4D97-AF65-F5344CB8AC3E}">
        <p14:creationId xmlns:p14="http://schemas.microsoft.com/office/powerpoint/2010/main" val="924349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49</a:t>
            </a:fld>
            <a:endParaRPr lang="zh-CN" altLang="en-US">
              <a:solidFill>
                <a:prstClr val="black"/>
              </a:solidFill>
            </a:endParaRPr>
          </a:p>
        </p:txBody>
      </p:sp>
    </p:spTree>
    <p:extLst>
      <p:ext uri="{BB962C8B-B14F-4D97-AF65-F5344CB8AC3E}">
        <p14:creationId xmlns:p14="http://schemas.microsoft.com/office/powerpoint/2010/main" val="3123452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xmlns=""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fld id="{31162140-5C4E-411F-ACB4-77C225E9873A}" type="slidenum">
              <a:rPr lang="zh-CN" altLang="en-US" smtClean="0">
                <a:solidFill>
                  <a:prstClr val="black"/>
                </a:solidFill>
              </a:rPr>
              <a:pPr>
                <a:defRPr/>
              </a:pPr>
              <a:t>50</a:t>
            </a:fld>
            <a:endParaRPr lang="zh-CN" altLang="en-US">
              <a:solidFill>
                <a:prstClr val="black"/>
              </a:solidFill>
            </a:endParaRPr>
          </a:p>
        </p:txBody>
      </p:sp>
    </p:spTree>
    <p:extLst>
      <p:ext uri="{BB962C8B-B14F-4D97-AF65-F5344CB8AC3E}">
        <p14:creationId xmlns:p14="http://schemas.microsoft.com/office/powerpoint/2010/main" val="418917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6</a:t>
            </a:fld>
            <a:endParaRPr lang="zh-CN" altLang="en-US"/>
          </a:p>
        </p:txBody>
      </p:sp>
    </p:spTree>
    <p:extLst>
      <p:ext uri="{BB962C8B-B14F-4D97-AF65-F5344CB8AC3E}">
        <p14:creationId xmlns:p14="http://schemas.microsoft.com/office/powerpoint/2010/main" val="172784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7</a:t>
            </a:fld>
            <a:endParaRPr lang="zh-CN" altLang="en-US"/>
          </a:p>
        </p:txBody>
      </p:sp>
    </p:spTree>
    <p:extLst>
      <p:ext uri="{BB962C8B-B14F-4D97-AF65-F5344CB8AC3E}">
        <p14:creationId xmlns:p14="http://schemas.microsoft.com/office/powerpoint/2010/main" val="1975618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8</a:t>
            </a:fld>
            <a:endParaRPr lang="zh-CN" altLang="en-US"/>
          </a:p>
        </p:txBody>
      </p:sp>
    </p:spTree>
    <p:extLst>
      <p:ext uri="{BB962C8B-B14F-4D97-AF65-F5344CB8AC3E}">
        <p14:creationId xmlns:p14="http://schemas.microsoft.com/office/powerpoint/2010/main" val="209518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9</a:t>
            </a:fld>
            <a:endParaRPr lang="zh-CN" altLang="en-US"/>
          </a:p>
        </p:txBody>
      </p:sp>
    </p:spTree>
    <p:extLst>
      <p:ext uri="{BB962C8B-B14F-4D97-AF65-F5344CB8AC3E}">
        <p14:creationId xmlns:p14="http://schemas.microsoft.com/office/powerpoint/2010/main" val="2095189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162140-5C4E-411F-ACB4-77C225E9873A}" type="slidenum">
              <a:rPr lang="zh-CN" altLang="en-US" smtClean="0"/>
              <a:pPr/>
              <a:t>10</a:t>
            </a:fld>
            <a:endParaRPr lang="zh-CN" altLang="en-US"/>
          </a:p>
        </p:txBody>
      </p:sp>
    </p:spTree>
    <p:extLst>
      <p:ext uri="{BB962C8B-B14F-4D97-AF65-F5344CB8AC3E}">
        <p14:creationId xmlns:p14="http://schemas.microsoft.com/office/powerpoint/2010/main" val="209518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456604-73FC-4274-ACE2-1E4BA9EDE7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433AB5AF-89FC-410F-957A-D06C2E741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04633690-60F8-46C9-9AC0-01CAB1BB316D}"/>
              </a:ext>
            </a:extLst>
          </p:cNvPr>
          <p:cNvSpPr>
            <a:spLocks noGrp="1"/>
          </p:cNvSpPr>
          <p:nvPr>
            <p:ph type="dt" sz="half" idx="10"/>
          </p:nvPr>
        </p:nvSpPr>
        <p:spPr/>
        <p:txBody>
          <a:bodyPr/>
          <a:lstStyle/>
          <a:p>
            <a:fld id="{B9BDF484-EA62-4A41-880A-04D1CAA042D7}" type="datetimeFigureOut">
              <a:rPr lang="zh-CN" altLang="en-US" smtClean="0"/>
              <a:t>2022/5/22</a:t>
            </a:fld>
            <a:endParaRPr lang="zh-CN" altLang="en-US"/>
          </a:p>
        </p:txBody>
      </p:sp>
      <p:sp>
        <p:nvSpPr>
          <p:cNvPr id="5" name="页脚占位符 4">
            <a:extLst>
              <a:ext uri="{FF2B5EF4-FFF2-40B4-BE49-F238E27FC236}">
                <a16:creationId xmlns="" xmlns:a16="http://schemas.microsoft.com/office/drawing/2014/main" id="{1BACBE3F-779A-412B-A67C-F6CC297E71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E2901BF9-5630-459F-89FD-D985AB27E68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248130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6EE5980-940D-4C39-8940-6889661E56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56F3D57B-2741-4DF7-A1ED-18C1C6E3445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D4303516-9BA1-488C-951D-290E35666C00}"/>
              </a:ext>
            </a:extLst>
          </p:cNvPr>
          <p:cNvSpPr>
            <a:spLocks noGrp="1"/>
          </p:cNvSpPr>
          <p:nvPr>
            <p:ph type="dt" sz="half" idx="10"/>
          </p:nvPr>
        </p:nvSpPr>
        <p:spPr/>
        <p:txBody>
          <a:bodyPr/>
          <a:lstStyle/>
          <a:p>
            <a:fld id="{B9BDF484-EA62-4A41-880A-04D1CAA042D7}" type="datetimeFigureOut">
              <a:rPr lang="zh-CN" altLang="en-US" smtClean="0"/>
              <a:t>2022/5/22</a:t>
            </a:fld>
            <a:endParaRPr lang="zh-CN" altLang="en-US"/>
          </a:p>
        </p:txBody>
      </p:sp>
      <p:sp>
        <p:nvSpPr>
          <p:cNvPr id="5" name="页脚占位符 4">
            <a:extLst>
              <a:ext uri="{FF2B5EF4-FFF2-40B4-BE49-F238E27FC236}">
                <a16:creationId xmlns="" xmlns:a16="http://schemas.microsoft.com/office/drawing/2014/main" id="{D89DD823-1E17-47AA-B6E1-B52BFB45C9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51BC6F1D-C8DD-47E2-BA69-20F918EEAD02}"/>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017369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9A549B42-312E-4DF4-B677-06A8DBDA78E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BEB2A140-41C4-4068-A05B-815135BC0B2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37BF6984-B527-4C5B-ACCF-595D163505BE}"/>
              </a:ext>
            </a:extLst>
          </p:cNvPr>
          <p:cNvSpPr>
            <a:spLocks noGrp="1"/>
          </p:cNvSpPr>
          <p:nvPr>
            <p:ph type="dt" sz="half" idx="10"/>
          </p:nvPr>
        </p:nvSpPr>
        <p:spPr/>
        <p:txBody>
          <a:bodyPr/>
          <a:lstStyle/>
          <a:p>
            <a:fld id="{B9BDF484-EA62-4A41-880A-04D1CAA042D7}" type="datetimeFigureOut">
              <a:rPr lang="zh-CN" altLang="en-US" smtClean="0"/>
              <a:t>2022/5/22</a:t>
            </a:fld>
            <a:endParaRPr lang="zh-CN" altLang="en-US"/>
          </a:p>
        </p:txBody>
      </p:sp>
      <p:sp>
        <p:nvSpPr>
          <p:cNvPr id="5" name="页脚占位符 4">
            <a:extLst>
              <a:ext uri="{FF2B5EF4-FFF2-40B4-BE49-F238E27FC236}">
                <a16:creationId xmlns="" xmlns:a16="http://schemas.microsoft.com/office/drawing/2014/main" id="{7739E973-3A50-4518-A70C-9B625DF1BC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DA21EB75-7B3A-4D8B-8608-489BAB89F43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2551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7">
            <a:extLst>
              <a:ext uri="{FF2B5EF4-FFF2-40B4-BE49-F238E27FC236}">
                <a16:creationId xmlns="" xmlns:a16="http://schemas.microsoft.com/office/drawing/2014/main"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7">
            <a:extLst>
              <a:ext uri="{FF2B5EF4-FFF2-40B4-BE49-F238E27FC236}">
                <a16:creationId xmlns="" xmlns:a16="http://schemas.microsoft.com/office/drawing/2014/main"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4" name="Picture 3">
            <a:extLst>
              <a:ext uri="{FF2B5EF4-FFF2-40B4-BE49-F238E27FC236}">
                <a16:creationId xmlns="" xmlns:a16="http://schemas.microsoft.com/office/drawing/2014/main"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 xmlns:a16="http://schemas.microsoft.com/office/drawing/2014/main"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矩形 5">
            <a:extLst>
              <a:ext uri="{FF2B5EF4-FFF2-40B4-BE49-F238E27FC236}">
                <a16:creationId xmlns="" xmlns:a16="http://schemas.microsoft.com/office/drawing/2014/main"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29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7">
            <a:extLst>
              <a:ext uri="{FF2B5EF4-FFF2-40B4-BE49-F238E27FC236}">
                <a16:creationId xmlns="" xmlns:a16="http://schemas.microsoft.com/office/drawing/2014/main"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7">
            <a:extLst>
              <a:ext uri="{FF2B5EF4-FFF2-40B4-BE49-F238E27FC236}">
                <a16:creationId xmlns="" xmlns:a16="http://schemas.microsoft.com/office/drawing/2014/main"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4" name="Picture 3">
            <a:extLst>
              <a:ext uri="{FF2B5EF4-FFF2-40B4-BE49-F238E27FC236}">
                <a16:creationId xmlns="" xmlns:a16="http://schemas.microsoft.com/office/drawing/2014/main"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 xmlns:a16="http://schemas.microsoft.com/office/drawing/2014/main"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矩形 5">
            <a:extLst>
              <a:ext uri="{FF2B5EF4-FFF2-40B4-BE49-F238E27FC236}">
                <a16:creationId xmlns="" xmlns:a16="http://schemas.microsoft.com/office/drawing/2014/main"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14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B16CB1CA-B4A5-4ACD-AC93-93104251189C}"/>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2">
            <a:extLst>
              <a:ext uri="{FF2B5EF4-FFF2-40B4-BE49-F238E27FC236}">
                <a16:creationId xmlns="" xmlns:a16="http://schemas.microsoft.com/office/drawing/2014/main" id="{928F683D-7FB6-4427-A804-C079B57CDD1C}"/>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C6696CD-2E32-4E19-8611-497E4FE9F609}"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
        <p:nvSpPr>
          <p:cNvPr id="4" name="直角三角形 3">
            <a:extLst>
              <a:ext uri="{FF2B5EF4-FFF2-40B4-BE49-F238E27FC236}">
                <a16:creationId xmlns="" xmlns:a16="http://schemas.microsoft.com/office/drawing/2014/main" id="{59E2E969-E0CA-44D8-B6F0-09837AD8729E}"/>
              </a:ext>
            </a:extLst>
          </p:cNvPr>
          <p:cNvSpPr/>
          <p:nvPr userDrawn="1"/>
        </p:nvSpPr>
        <p:spPr>
          <a:xfrm rot="5400000">
            <a:off x="235480" y="-235479"/>
            <a:ext cx="1412875" cy="1883833"/>
          </a:xfrm>
          <a:prstGeom prst="rtTriangle">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5" name="图片 19">
            <a:extLst>
              <a:ext uri="{FF2B5EF4-FFF2-40B4-BE49-F238E27FC236}">
                <a16:creationId xmlns="" xmlns:a16="http://schemas.microsoft.com/office/drawing/2014/main" id="{F71D55FC-A838-4EA9-8E05-DC79984F7D1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4" y="47626"/>
            <a:ext cx="105621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79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456604-73FC-4274-ACE2-1E4BA9EDE7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433AB5AF-89FC-410F-957A-D06C2E741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04633690-60F8-46C9-9AC0-01CAB1BB316D}"/>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1BACBE3F-779A-412B-A67C-F6CC297E7113}"/>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E2901BF9-5630-459F-89FD-D985AB27E684}"/>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76181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99D2C9-BC96-4C64-AE28-34E778356C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5C106771-5C70-4E3C-8649-D97391888EC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9A7B13E-C519-407D-8C42-03C17CF17AE7}"/>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6F28CA22-9BF7-4912-B677-9065143D53AD}"/>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F6048B9F-999D-4190-82CB-B533E27F91DC}"/>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99065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872E5A-36F6-460C-9587-A81046BCACC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224A5AD-1B56-47AD-83BD-4635FD523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FF774A4B-F958-4822-9575-AD95146CAF43}"/>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43560FEE-662A-4E16-9EF5-A06CE47FFB6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3CB86071-80BF-4051-BCEB-BD764E69DE71}"/>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28231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3DA7C2E-4862-405D-87D8-31DB9B81E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D458228-5F69-4A68-93CB-9A5C3FBC269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3BA1DCFB-33A8-4A8D-BEC4-D8BDDF93B52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E64B4F04-A3E1-48E8-9E75-7163ED9B094D}"/>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xmlns="" id="{EBE6E931-3D75-4690-9900-87600E58688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xmlns="" id="{3FD641A1-C934-4D12-9AB2-4819C52AD737}"/>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69764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B0907B6-EF8E-4D8D-B4F1-26BEDB0EF29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C5721D85-378D-415F-85B5-9625A4C20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2941DF5D-DBFB-45D5-951D-18600682C67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9F774083-0843-4C15-ACB5-C0635ABEC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73690D33-6E0C-41B4-946D-E6D35698D2B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74C13A2E-BD63-48CB-951E-19AEA8A6358F}"/>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8" name="页脚占位符 7">
            <a:extLst>
              <a:ext uri="{FF2B5EF4-FFF2-40B4-BE49-F238E27FC236}">
                <a16:creationId xmlns:a16="http://schemas.microsoft.com/office/drawing/2014/main" xmlns="" id="{6A7D233E-3CDF-4CA8-A552-CFBABA3C98C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xmlns="" id="{9E2B8348-CF8B-40DE-85A7-C650AD6AC8E4}"/>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535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D99D2C9-BC96-4C64-AE28-34E778356C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5C106771-5C70-4E3C-8649-D97391888EC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29A7B13E-C519-407D-8C42-03C17CF17AE7}"/>
              </a:ext>
            </a:extLst>
          </p:cNvPr>
          <p:cNvSpPr>
            <a:spLocks noGrp="1"/>
          </p:cNvSpPr>
          <p:nvPr>
            <p:ph type="dt" sz="half" idx="10"/>
          </p:nvPr>
        </p:nvSpPr>
        <p:spPr/>
        <p:txBody>
          <a:bodyPr/>
          <a:lstStyle/>
          <a:p>
            <a:fld id="{B9BDF484-EA62-4A41-880A-04D1CAA042D7}" type="datetimeFigureOut">
              <a:rPr lang="zh-CN" altLang="en-US" smtClean="0"/>
              <a:t>2022/5/22</a:t>
            </a:fld>
            <a:endParaRPr lang="zh-CN" altLang="en-US"/>
          </a:p>
        </p:txBody>
      </p:sp>
      <p:sp>
        <p:nvSpPr>
          <p:cNvPr id="5" name="页脚占位符 4">
            <a:extLst>
              <a:ext uri="{FF2B5EF4-FFF2-40B4-BE49-F238E27FC236}">
                <a16:creationId xmlns="" xmlns:a16="http://schemas.microsoft.com/office/drawing/2014/main" id="{6F28CA22-9BF7-4912-B677-9065143D53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F6048B9F-999D-4190-82CB-B533E27F91DC}"/>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674975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0C2F0C-4FC1-46AF-8D96-F1D06ACA66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334116C-BD71-471A-851E-9B7390055249}"/>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xmlns="" id="{7610773B-92A6-4F20-BAF6-C7EE5E835EFA}"/>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a16="http://schemas.microsoft.com/office/drawing/2014/main" xmlns="" id="{94B82F86-EE40-4731-89F9-94669E1181C4}"/>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584788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E845409-A7E5-42BF-9DEC-643BBA8AD3EB}"/>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3" name="页脚占位符 2">
            <a:extLst>
              <a:ext uri="{FF2B5EF4-FFF2-40B4-BE49-F238E27FC236}">
                <a16:creationId xmlns:a16="http://schemas.microsoft.com/office/drawing/2014/main" xmlns="" id="{4A6C2A0D-716D-4821-ABD6-299EB89F7E10}"/>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a16="http://schemas.microsoft.com/office/drawing/2014/main" xmlns="" id="{E814D719-BA1F-4620-B5B8-ACC5A8CE44C8}"/>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98569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475440D-D34C-4AB6-B849-8867E36F69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66B0945B-74C5-49F1-B72A-0610845CA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7CB9B432-C88E-409D-9CF1-50512D982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CBF89CB7-D691-4BD5-A187-670F55E8E956}"/>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xmlns="" id="{4CBB77A6-C96A-43ED-83D5-2CEBC16AA460}"/>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xmlns="" id="{1AE02D23-85F0-4F1E-BA44-A917AD94B982}"/>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6280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EFE513-E59A-4C18-86C1-57832DE331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AF81E877-45BC-4C63-A436-0A495959D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A2F19D81-B55B-4CAA-A64A-280114D88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F719818F-827D-4657-B3D2-E9E25EF31818}"/>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xmlns="" id="{4B5B42CF-06CF-453E-92F1-0F516A3780DA}"/>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xmlns="" id="{FFE24022-F8E9-4E22-8FFA-63151E74B27D}"/>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66236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6EE5980-940D-4C39-8940-6889661E56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56F3D57B-2741-4DF7-A1ED-18C1C6E3445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D4303516-9BA1-488C-951D-290E35666C00}"/>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D89DD823-1E17-47AA-B6E1-B52BFB45C94F}"/>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51BC6F1D-C8DD-47E2-BA69-20F918EEAD02}"/>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811781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9A549B42-312E-4DF4-B677-06A8DBDA78E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BEB2A140-41C4-4068-A05B-815135BC0B2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7BF6984-B527-4C5B-ACCF-595D163505BE}"/>
              </a:ext>
            </a:extLst>
          </p:cNvPr>
          <p:cNvSpPr>
            <a:spLocks noGrp="1"/>
          </p:cNvSpPr>
          <p:nvPr>
            <p:ph type="dt" sz="half" idx="10"/>
          </p:nvPr>
        </p:nvSpPr>
        <p:spPr/>
        <p:txBody>
          <a:body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7739E973-3A50-4518-A70C-9B625DF1BC12}"/>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DA21EB75-7B3A-4D8B-8608-489BAB89F434}"/>
              </a:ext>
            </a:extLst>
          </p:cNvPr>
          <p:cNvSpPr>
            <a:spLocks noGrp="1"/>
          </p:cNvSpPr>
          <p:nvPr>
            <p:ph type="sldNum" sz="quarter" idx="12"/>
          </p:nvPr>
        </p:nvSpPr>
        <p:spPr/>
        <p:txBody>
          <a:body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464627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xmlns=""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 name="矩形 7">
            <a:extLst>
              <a:ext uri="{FF2B5EF4-FFF2-40B4-BE49-F238E27FC236}">
                <a16:creationId xmlns:a16="http://schemas.microsoft.com/office/drawing/2014/main" xmlns=""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4" name="Picture 3">
            <a:extLst>
              <a:ext uri="{FF2B5EF4-FFF2-40B4-BE49-F238E27FC236}">
                <a16:creationId xmlns:a16="http://schemas.microsoft.com/office/drawing/2014/main" xmlns=""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xmlns=""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 name="矩形 5">
            <a:extLst>
              <a:ext uri="{FF2B5EF4-FFF2-40B4-BE49-F238E27FC236}">
                <a16:creationId xmlns:a16="http://schemas.microsoft.com/office/drawing/2014/main" xmlns=""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0027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1872E5A-36F6-460C-9587-A81046BCACC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A224A5AD-1B56-47AD-83BD-4635FD523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FF774A4B-F958-4822-9575-AD95146CAF43}"/>
              </a:ext>
            </a:extLst>
          </p:cNvPr>
          <p:cNvSpPr>
            <a:spLocks noGrp="1"/>
          </p:cNvSpPr>
          <p:nvPr>
            <p:ph type="dt" sz="half" idx="10"/>
          </p:nvPr>
        </p:nvSpPr>
        <p:spPr/>
        <p:txBody>
          <a:bodyPr/>
          <a:lstStyle/>
          <a:p>
            <a:fld id="{B9BDF484-EA62-4A41-880A-04D1CAA042D7}" type="datetimeFigureOut">
              <a:rPr lang="zh-CN" altLang="en-US" smtClean="0"/>
              <a:t>2022/5/22</a:t>
            </a:fld>
            <a:endParaRPr lang="zh-CN" altLang="en-US"/>
          </a:p>
        </p:txBody>
      </p:sp>
      <p:sp>
        <p:nvSpPr>
          <p:cNvPr id="5" name="页脚占位符 4">
            <a:extLst>
              <a:ext uri="{FF2B5EF4-FFF2-40B4-BE49-F238E27FC236}">
                <a16:creationId xmlns="" xmlns:a16="http://schemas.microsoft.com/office/drawing/2014/main" id="{43560FEE-662A-4E16-9EF5-A06CE47FFB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3CB86071-80BF-4051-BCEB-BD764E69DE71}"/>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718713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3DA7C2E-4862-405D-87D8-31DB9B81E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2D458228-5F69-4A68-93CB-9A5C3FBC269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3BA1DCFB-33A8-4A8D-BEC4-D8BDDF93B52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E64B4F04-A3E1-48E8-9E75-7163ED9B094D}"/>
              </a:ext>
            </a:extLst>
          </p:cNvPr>
          <p:cNvSpPr>
            <a:spLocks noGrp="1"/>
          </p:cNvSpPr>
          <p:nvPr>
            <p:ph type="dt" sz="half" idx="10"/>
          </p:nvPr>
        </p:nvSpPr>
        <p:spPr/>
        <p:txBody>
          <a:bodyPr/>
          <a:lstStyle/>
          <a:p>
            <a:fld id="{B9BDF484-EA62-4A41-880A-04D1CAA042D7}" type="datetimeFigureOut">
              <a:rPr lang="zh-CN" altLang="en-US" smtClean="0"/>
              <a:t>2022/5/22</a:t>
            </a:fld>
            <a:endParaRPr lang="zh-CN" altLang="en-US"/>
          </a:p>
        </p:txBody>
      </p:sp>
      <p:sp>
        <p:nvSpPr>
          <p:cNvPr id="6" name="页脚占位符 5">
            <a:extLst>
              <a:ext uri="{FF2B5EF4-FFF2-40B4-BE49-F238E27FC236}">
                <a16:creationId xmlns="" xmlns:a16="http://schemas.microsoft.com/office/drawing/2014/main" id="{EBE6E931-3D75-4690-9900-87600E5868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3FD641A1-C934-4D12-9AB2-4819C52AD737}"/>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08669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B0907B6-EF8E-4D8D-B4F1-26BEDB0EF29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C5721D85-378D-415F-85B5-9625A4C20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2941DF5D-DBFB-45D5-951D-18600682C67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9F774083-0843-4C15-ACB5-C0635ABEC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73690D33-6E0C-41B4-946D-E6D35698D2B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74C13A2E-BD63-48CB-951E-19AEA8A6358F}"/>
              </a:ext>
            </a:extLst>
          </p:cNvPr>
          <p:cNvSpPr>
            <a:spLocks noGrp="1"/>
          </p:cNvSpPr>
          <p:nvPr>
            <p:ph type="dt" sz="half" idx="10"/>
          </p:nvPr>
        </p:nvSpPr>
        <p:spPr/>
        <p:txBody>
          <a:bodyPr/>
          <a:lstStyle/>
          <a:p>
            <a:fld id="{B9BDF484-EA62-4A41-880A-04D1CAA042D7}" type="datetimeFigureOut">
              <a:rPr lang="zh-CN" altLang="en-US" smtClean="0"/>
              <a:t>2022/5/22</a:t>
            </a:fld>
            <a:endParaRPr lang="zh-CN" altLang="en-US"/>
          </a:p>
        </p:txBody>
      </p:sp>
      <p:sp>
        <p:nvSpPr>
          <p:cNvPr id="8" name="页脚占位符 7">
            <a:extLst>
              <a:ext uri="{FF2B5EF4-FFF2-40B4-BE49-F238E27FC236}">
                <a16:creationId xmlns="" xmlns:a16="http://schemas.microsoft.com/office/drawing/2014/main" id="{6A7D233E-3CDF-4CA8-A552-CFBABA3C98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9E2B8348-CF8B-40DE-85A7-C650AD6AC8E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671737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0C2F0C-4FC1-46AF-8D96-F1D06ACA66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3334116C-BD71-471A-851E-9B7390055249}"/>
              </a:ext>
            </a:extLst>
          </p:cNvPr>
          <p:cNvSpPr>
            <a:spLocks noGrp="1"/>
          </p:cNvSpPr>
          <p:nvPr>
            <p:ph type="dt" sz="half" idx="10"/>
          </p:nvPr>
        </p:nvSpPr>
        <p:spPr/>
        <p:txBody>
          <a:bodyPr/>
          <a:lstStyle/>
          <a:p>
            <a:fld id="{B9BDF484-EA62-4A41-880A-04D1CAA042D7}" type="datetimeFigureOut">
              <a:rPr lang="zh-CN" altLang="en-US" smtClean="0"/>
              <a:t>2022/5/22</a:t>
            </a:fld>
            <a:endParaRPr lang="zh-CN" altLang="en-US"/>
          </a:p>
        </p:txBody>
      </p:sp>
      <p:sp>
        <p:nvSpPr>
          <p:cNvPr id="4" name="页脚占位符 3">
            <a:extLst>
              <a:ext uri="{FF2B5EF4-FFF2-40B4-BE49-F238E27FC236}">
                <a16:creationId xmlns="" xmlns:a16="http://schemas.microsoft.com/office/drawing/2014/main" id="{7610773B-92A6-4F20-BAF6-C7EE5E835E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94B82F86-EE40-4731-89F9-94669E1181C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07896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FE845409-A7E5-42BF-9DEC-643BBA8AD3EB}"/>
              </a:ext>
            </a:extLst>
          </p:cNvPr>
          <p:cNvSpPr>
            <a:spLocks noGrp="1"/>
          </p:cNvSpPr>
          <p:nvPr>
            <p:ph type="dt" sz="half" idx="10"/>
          </p:nvPr>
        </p:nvSpPr>
        <p:spPr/>
        <p:txBody>
          <a:bodyPr/>
          <a:lstStyle/>
          <a:p>
            <a:fld id="{B9BDF484-EA62-4A41-880A-04D1CAA042D7}" type="datetimeFigureOut">
              <a:rPr lang="zh-CN" altLang="en-US" smtClean="0"/>
              <a:t>2022/5/22</a:t>
            </a:fld>
            <a:endParaRPr lang="zh-CN" altLang="en-US"/>
          </a:p>
        </p:txBody>
      </p:sp>
      <p:sp>
        <p:nvSpPr>
          <p:cNvPr id="3" name="页脚占位符 2">
            <a:extLst>
              <a:ext uri="{FF2B5EF4-FFF2-40B4-BE49-F238E27FC236}">
                <a16:creationId xmlns="" xmlns:a16="http://schemas.microsoft.com/office/drawing/2014/main" id="{4A6C2A0D-716D-4821-ABD6-299EB89F7E1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E814D719-BA1F-4620-B5B8-ACC5A8CE44C8}"/>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56249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475440D-D34C-4AB6-B849-8867E36F69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66B0945B-74C5-49F1-B72A-0610845CA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a16="http://schemas.microsoft.com/office/drawing/2014/main" id="{7CB9B432-C88E-409D-9CF1-50512D982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CBF89CB7-D691-4BD5-A187-670F55E8E956}"/>
              </a:ext>
            </a:extLst>
          </p:cNvPr>
          <p:cNvSpPr>
            <a:spLocks noGrp="1"/>
          </p:cNvSpPr>
          <p:nvPr>
            <p:ph type="dt" sz="half" idx="10"/>
          </p:nvPr>
        </p:nvSpPr>
        <p:spPr/>
        <p:txBody>
          <a:bodyPr/>
          <a:lstStyle/>
          <a:p>
            <a:fld id="{B9BDF484-EA62-4A41-880A-04D1CAA042D7}" type="datetimeFigureOut">
              <a:rPr lang="zh-CN" altLang="en-US" smtClean="0"/>
              <a:t>2022/5/22</a:t>
            </a:fld>
            <a:endParaRPr lang="zh-CN" altLang="en-US"/>
          </a:p>
        </p:txBody>
      </p:sp>
      <p:sp>
        <p:nvSpPr>
          <p:cNvPr id="6" name="页脚占位符 5">
            <a:extLst>
              <a:ext uri="{FF2B5EF4-FFF2-40B4-BE49-F238E27FC236}">
                <a16:creationId xmlns="" xmlns:a16="http://schemas.microsoft.com/office/drawing/2014/main" id="{4CBB77A6-C96A-43ED-83D5-2CEBC16AA4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1AE02D23-85F0-4F1E-BA44-A917AD94B982}"/>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04453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EEFE513-E59A-4C18-86C1-57832DE331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AF81E877-45BC-4C63-A436-0A495959D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A2F19D81-B55B-4CAA-A64A-280114D88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F719818F-827D-4657-B3D2-E9E25EF31818}"/>
              </a:ext>
            </a:extLst>
          </p:cNvPr>
          <p:cNvSpPr>
            <a:spLocks noGrp="1"/>
          </p:cNvSpPr>
          <p:nvPr>
            <p:ph type="dt" sz="half" idx="10"/>
          </p:nvPr>
        </p:nvSpPr>
        <p:spPr/>
        <p:txBody>
          <a:bodyPr/>
          <a:lstStyle/>
          <a:p>
            <a:fld id="{B9BDF484-EA62-4A41-880A-04D1CAA042D7}" type="datetimeFigureOut">
              <a:rPr lang="zh-CN" altLang="en-US" smtClean="0"/>
              <a:t>2022/5/22</a:t>
            </a:fld>
            <a:endParaRPr lang="zh-CN" altLang="en-US"/>
          </a:p>
        </p:txBody>
      </p:sp>
      <p:sp>
        <p:nvSpPr>
          <p:cNvPr id="6" name="页脚占位符 5">
            <a:extLst>
              <a:ext uri="{FF2B5EF4-FFF2-40B4-BE49-F238E27FC236}">
                <a16:creationId xmlns="" xmlns:a16="http://schemas.microsoft.com/office/drawing/2014/main" id="{4B5B42CF-06CF-453E-92F1-0F516A3780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FFE24022-F8E9-4E22-8FFA-63151E74B27D}"/>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90952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0920BD92-169A-4C97-B3F3-1ABC961EC9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9E6DD73F-F0B9-4A37-A62D-C9146E6B3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17E4C9CA-7C6A-4523-96DF-DE218DF6F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DF484-EA62-4A41-880A-04D1CAA042D7}" type="datetimeFigureOut">
              <a:rPr lang="zh-CN" altLang="en-US" smtClean="0"/>
              <a:t>2022/5/22</a:t>
            </a:fld>
            <a:endParaRPr lang="zh-CN" altLang="en-US"/>
          </a:p>
        </p:txBody>
      </p:sp>
      <p:sp>
        <p:nvSpPr>
          <p:cNvPr id="5" name="页脚占位符 4">
            <a:extLst>
              <a:ext uri="{FF2B5EF4-FFF2-40B4-BE49-F238E27FC236}">
                <a16:creationId xmlns="" xmlns:a16="http://schemas.microsoft.com/office/drawing/2014/main" id="{AAE215A3-4557-48BA-AE56-8D42700D72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83BF58C1-8E60-4F3B-8E89-0E129395D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566650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297586"/>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0920BD92-169A-4C97-B3F3-1ABC961EC9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9E6DD73F-F0B9-4A37-A62D-C9146E6B3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17E4C9CA-7C6A-4523-96DF-DE218DF6F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DF484-EA62-4A41-880A-04D1CAA042D7}" type="datetimeFigureOut">
              <a:rPr lang="zh-CN" altLang="en-US" smtClean="0">
                <a:solidFill>
                  <a:prstClr val="black">
                    <a:tint val="75000"/>
                  </a:prstClr>
                </a:solidFill>
              </a:rPr>
              <a:pPr/>
              <a:t>2022/5/22</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AAE215A3-4557-48BA-AE56-8D42700D72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83BF58C1-8E60-4F3B-8E89-0E129395D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77F5D-B6EB-4B3E-A3C4-D46CC2CC3F1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6085258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10.png"/><Relationship Id="rId5" Type="http://schemas.openxmlformats.org/officeDocument/2006/relationships/image" Target="../media/image91.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26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C:\Users\HP\Desktop\图片1.jpg">
            <a:extLst>
              <a:ext uri="{FF2B5EF4-FFF2-40B4-BE49-F238E27FC236}">
                <a16:creationId xmlns="" xmlns:a16="http://schemas.microsoft.com/office/drawing/2014/main" id="{A45E40B5-4306-46F6-8A14-340825667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120" b="23666"/>
          <a:stretch>
            <a:fillRect/>
          </a:stretch>
        </p:blipFill>
        <p:spPr bwMode="auto">
          <a:xfrm>
            <a:off x="0" y="0"/>
            <a:ext cx="12192000" cy="529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内容占位符 3">
            <a:extLst>
              <a:ext uri="{FF2B5EF4-FFF2-40B4-BE49-F238E27FC236}">
                <a16:creationId xmlns="" xmlns:a16="http://schemas.microsoft.com/office/drawing/2014/main" id="{C98F3902-B8C5-45FD-A9E0-A1D2F5ADBD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33826"/>
            <a:ext cx="12192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a:extLst>
              <a:ext uri="{FF2B5EF4-FFF2-40B4-BE49-F238E27FC236}">
                <a16:creationId xmlns="" xmlns:a16="http://schemas.microsoft.com/office/drawing/2014/main" id="{1A72FF85-7371-4661-A344-51730449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6" y="101601"/>
            <a:ext cx="31162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1">
            <a:extLst>
              <a:ext uri="{FF2B5EF4-FFF2-40B4-BE49-F238E27FC236}">
                <a16:creationId xmlns="" xmlns:a16="http://schemas.microsoft.com/office/drawing/2014/main" id="{8C21BFBD-962A-463E-8BD7-28CD1E6F6B5B}"/>
              </a:ext>
            </a:extLst>
          </p:cNvPr>
          <p:cNvSpPr txBox="1">
            <a:spLocks noChangeArrowheads="1"/>
          </p:cNvSpPr>
          <p:nvPr/>
        </p:nvSpPr>
        <p:spPr bwMode="auto">
          <a:xfrm>
            <a:off x="1919288" y="2060575"/>
            <a:ext cx="80645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4800" b="1">
                <a:solidFill>
                  <a:srgbClr val="FF0000"/>
                </a:solidFill>
                <a:latin typeface="Times New Roman" panose="02020603050405020304" pitchFamily="18" charset="0"/>
                <a:ea typeface="黑体" panose="02010609060101010101" pitchFamily="49" charset="-122"/>
              </a:rPr>
              <a:t>算法设计与分析</a:t>
            </a:r>
            <a:endParaRPr lang="en-US" altLang="zh-CN" sz="4800" b="1">
              <a:solidFill>
                <a:srgbClr val="FF0000"/>
              </a:solidFill>
              <a:latin typeface="Times New Roman" panose="02020603050405020304" pitchFamily="18" charset="0"/>
              <a:ea typeface="黑体" panose="02010609060101010101" pitchFamily="49" charset="-122"/>
            </a:endParaRPr>
          </a:p>
        </p:txBody>
      </p:sp>
      <p:sp>
        <p:nvSpPr>
          <p:cNvPr id="5126" name="文本框 2">
            <a:extLst>
              <a:ext uri="{FF2B5EF4-FFF2-40B4-BE49-F238E27FC236}">
                <a16:creationId xmlns="" xmlns:a16="http://schemas.microsoft.com/office/drawing/2014/main" id="{39350D25-BA3C-4984-8780-A4F91A9555C2}"/>
              </a:ext>
            </a:extLst>
          </p:cNvPr>
          <p:cNvSpPr txBox="1">
            <a:spLocks noChangeArrowheads="1"/>
          </p:cNvSpPr>
          <p:nvPr/>
        </p:nvSpPr>
        <p:spPr bwMode="auto">
          <a:xfrm>
            <a:off x="5311775" y="3402013"/>
            <a:ext cx="1568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dirty="0">
                <a:latin typeface="Times New Roman" panose="02020603050405020304" pitchFamily="18" charset="0"/>
                <a:ea typeface="华文楷体" panose="02010600040101010101" pitchFamily="2" charset="-122"/>
              </a:rPr>
              <a:t>翟仲毅</a:t>
            </a:r>
            <a:endParaRPr lang="en-US" altLang="zh-CN" sz="3600" dirty="0">
              <a:latin typeface="Times New Roman" panose="02020603050405020304" pitchFamily="18" charset="0"/>
              <a:ea typeface="华文楷体" panose="02010600040101010101" pitchFamily="2"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err="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dijkstra</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 xmlns:a16="http://schemas.microsoft.com/office/drawing/2014/main" id="{CD292188-9B23-A79E-EE81-4D09E02E8BEE}"/>
              </a:ext>
            </a:extLst>
          </p:cNvPr>
          <p:cNvSpPr>
            <a:spLocks noChangeArrowheads="1"/>
          </p:cNvSpPr>
          <p:nvPr/>
        </p:nvSpPr>
        <p:spPr bwMode="auto">
          <a:xfrm>
            <a:off x="2365829" y="2515956"/>
            <a:ext cx="244901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 xmlns:a16="http://schemas.microsoft.com/office/drawing/2014/main" id="{BE04F170-71AC-C0A2-6251-B71BD89FA4DB}"/>
              </a:ext>
            </a:extLst>
          </p:cNvPr>
          <p:cNvSpPr>
            <a:spLocks noChangeArrowheads="1"/>
          </p:cNvSpPr>
          <p:nvPr/>
        </p:nvSpPr>
        <p:spPr bwMode="auto">
          <a:xfrm>
            <a:off x="3091542" y="2133599"/>
            <a:ext cx="21046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53" y="666018"/>
            <a:ext cx="7312618" cy="58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框 8">
            <a:extLst>
              <a:ext uri="{FF2B5EF4-FFF2-40B4-BE49-F238E27FC236}">
                <a16:creationId xmlns="" xmlns:a16="http://schemas.microsoft.com/office/drawing/2014/main" id="{12141326-E6F8-3B5D-4CCC-2FBA7FFAF178}"/>
              </a:ext>
            </a:extLst>
          </p:cNvPr>
          <p:cNvSpPr txBox="1"/>
          <p:nvPr/>
        </p:nvSpPr>
        <p:spPr>
          <a:xfrm>
            <a:off x="8295912" y="2285123"/>
            <a:ext cx="2988145" cy="1015663"/>
          </a:xfrm>
          <a:prstGeom prst="rect">
            <a:avLst/>
          </a:prstGeom>
          <a:noFill/>
        </p:spPr>
        <p:txBody>
          <a:bodyPr wrap="square">
            <a:spAutoFit/>
          </a:bodyPr>
          <a:lstStyle/>
          <a:p>
            <a:pPr indent="266700" algn="just"/>
            <a:r>
              <a:rPr lang="zh-CN" altLang="en-US" sz="6000" b="1" kern="0" dirty="0" smtClean="0">
                <a:solidFill>
                  <a:srgbClr val="FF0000"/>
                </a:solidFill>
                <a:latin typeface="Cambria" panose="02040503050406030204" pitchFamily="18" charset="0"/>
                <a:ea typeface="华文仿宋" panose="02010600040101010101" pitchFamily="2" charset="-122"/>
                <a:cs typeface="Times New Roman" panose="02020603050405020304" pitchFamily="18" charset="0"/>
              </a:rPr>
              <a:t>复杂性？</a:t>
            </a:r>
            <a:endParaRPr lang="zh-CN" altLang="zh-CN" sz="6000" b="1" kern="500" dirty="0">
              <a:solidFill>
                <a:srgbClr val="FF0000"/>
              </a:solidFill>
              <a:effectLst/>
              <a:latin typeface="Cambria" panose="020405030504060302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73753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与动态规划方法的比较</a:t>
            </a:r>
          </a:p>
        </p:txBody>
      </p:sp>
      <p:sp>
        <p:nvSpPr>
          <p:cNvPr id="5" name="Rectangle 5">
            <a:extLst>
              <a:ext uri="{FF2B5EF4-FFF2-40B4-BE49-F238E27FC236}">
                <a16:creationId xmlns="" xmlns:a16="http://schemas.microsoft.com/office/drawing/2014/main" id="{58328744-A481-F957-2C39-90A4A01B4621}"/>
              </a:ext>
            </a:extLst>
          </p:cNvPr>
          <p:cNvSpPr txBox="1">
            <a:spLocks noChangeArrowheads="1"/>
          </p:cNvSpPr>
          <p:nvPr/>
        </p:nvSpPr>
        <p:spPr bwMode="auto">
          <a:xfrm>
            <a:off x="1044175" y="810856"/>
            <a:ext cx="9858901" cy="265771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动态规划方法可用的条件</a:t>
            </a:r>
          </a:p>
          <a:p>
            <a:pPr>
              <a:lnSpc>
                <a:spcPct val="150000"/>
              </a:lnSpc>
              <a:buClr>
                <a:srgbClr val="666600"/>
              </a:buClr>
              <a:buFont typeface="Wingdings" panose="05000000000000000000" pitchFamily="2" charset="2"/>
              <a:buNone/>
              <a:defRPr/>
            </a:pP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优化子结构</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子问题重叠性</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子问题空间小</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7" name="Rectangle 5">
            <a:extLst>
              <a:ext uri="{FF2B5EF4-FFF2-40B4-BE49-F238E27FC236}">
                <a16:creationId xmlns="" xmlns:a16="http://schemas.microsoft.com/office/drawing/2014/main" id="{A3BB7F4C-94AF-7288-4095-2C3620637137}"/>
              </a:ext>
            </a:extLst>
          </p:cNvPr>
          <p:cNvSpPr txBox="1">
            <a:spLocks noChangeArrowheads="1"/>
          </p:cNvSpPr>
          <p:nvPr/>
        </p:nvSpPr>
        <p:spPr bwMode="auto">
          <a:xfrm>
            <a:off x="2333099" y="5353201"/>
            <a:ext cx="7812387" cy="125079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None/>
              <a:defRPr/>
            </a:pPr>
            <a:r>
              <a:rPr lang="zh-CN" altLang="en-US" kern="0" dirty="0">
                <a:latin typeface="Calibri" panose="020F0502020204030204" pitchFamily="34" charset="0"/>
                <a:ea typeface="华文仿宋" panose="02010600040101010101" pitchFamily="2" charset="-122"/>
                <a:cs typeface="Calibri" panose="020F0502020204030204" pitchFamily="34" charset="0"/>
              </a:rPr>
              <a:t>▪</a:t>
            </a:r>
            <a:r>
              <a:rPr lang="zh-CN" altLang="en-US" kern="0" dirty="0">
                <a:latin typeface="Times New Roman" panose="02020603050405020304" pitchFamily="18" charset="0"/>
                <a:ea typeface="华文仿宋" panose="02010600040101010101" pitchFamily="2" charset="-122"/>
                <a:cs typeface="Times New Roman" panose="02020603050405020304" pitchFamily="18" charset="0"/>
              </a:rPr>
              <a:t>可用贪心方法时，动态规划方法可能不适用</a:t>
            </a:r>
            <a:endParaRPr lang="en-US" altLang="zh-CN" kern="0" dirty="0">
              <a:latin typeface="Times New Roman" panose="02020603050405020304" pitchFamily="18" charset="0"/>
              <a:ea typeface="华文仿宋" panose="02010600040101010101" pitchFamily="2" charset="-122"/>
              <a:cs typeface="Times New Roman" panose="02020603050405020304" pitchFamily="18" charset="0"/>
            </a:endParaRPr>
          </a:p>
          <a:p>
            <a:pPr marL="0" indent="0" eaLnBrk="1" hangingPunct="1">
              <a:buClr>
                <a:srgbClr val="666600"/>
              </a:buClr>
              <a:buNone/>
              <a:defRPr/>
            </a:pPr>
            <a:r>
              <a:rPr lang="zh-CN" altLang="en-US" kern="0" dirty="0">
                <a:latin typeface="Calibri" panose="020F0502020204030204" pitchFamily="34" charset="0"/>
                <a:ea typeface="华文仿宋" panose="02010600040101010101" pitchFamily="2" charset="-122"/>
                <a:cs typeface="Calibri" panose="020F0502020204030204" pitchFamily="34" charset="0"/>
              </a:rPr>
              <a:t>▪</a:t>
            </a:r>
            <a:r>
              <a:rPr lang="zh-CN" altLang="en-US" kern="0" dirty="0">
                <a:latin typeface="Times New Roman" panose="02020603050405020304" pitchFamily="18" charset="0"/>
                <a:ea typeface="华文仿宋" panose="02010600040101010101" pitchFamily="2" charset="-122"/>
                <a:cs typeface="Times New Roman" panose="02020603050405020304" pitchFamily="18" charset="0"/>
              </a:rPr>
              <a:t>可用动态规划方法时，贪心算法可能不适用</a:t>
            </a:r>
            <a:endParaRPr lang="en-US" altLang="zh-CN" kern="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9" name="Rectangle 5">
            <a:extLst>
              <a:ext uri="{FF2B5EF4-FFF2-40B4-BE49-F238E27FC236}">
                <a16:creationId xmlns="" xmlns:a16="http://schemas.microsoft.com/office/drawing/2014/main" id="{493C89CD-730E-FE48-2CB1-5A5545BF5C0B}"/>
              </a:ext>
            </a:extLst>
          </p:cNvPr>
          <p:cNvSpPr txBox="1">
            <a:spLocks noChangeArrowheads="1"/>
          </p:cNvSpPr>
          <p:nvPr/>
        </p:nvSpPr>
        <p:spPr bwMode="auto">
          <a:xfrm>
            <a:off x="1044175" y="3468568"/>
            <a:ext cx="9858901" cy="199870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贪心方法可用的条件</a:t>
            </a:r>
          </a:p>
          <a:p>
            <a:pPr>
              <a:lnSpc>
                <a:spcPct val="150000"/>
              </a:lnSpc>
              <a:buClr>
                <a:srgbClr val="666600"/>
              </a:buClr>
              <a:buFont typeface="Wingdings" panose="05000000000000000000" pitchFamily="2" charset="2"/>
              <a:buNone/>
              <a:defRPr/>
            </a:pP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优化子结构</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贪心选择性</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4141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贪心策略：一般步骤</a:t>
            </a:r>
          </a:p>
        </p:txBody>
      </p:sp>
      <p:sp>
        <p:nvSpPr>
          <p:cNvPr id="7" name="Rectangle 5">
            <a:extLst>
              <a:ext uri="{FF2B5EF4-FFF2-40B4-BE49-F238E27FC236}">
                <a16:creationId xmlns="" xmlns:a16="http://schemas.microsoft.com/office/drawing/2014/main" id="{A3BB7F4C-94AF-7288-4095-2C3620637137}"/>
              </a:ext>
            </a:extLst>
          </p:cNvPr>
          <p:cNvSpPr txBox="1">
            <a:spLocks noChangeArrowheads="1"/>
          </p:cNvSpPr>
          <p:nvPr/>
        </p:nvSpPr>
        <p:spPr bwMode="auto">
          <a:xfrm>
            <a:off x="1906780" y="1731961"/>
            <a:ext cx="2810364" cy="924154"/>
          </a:xfrm>
          <a:prstGeom prst="rect">
            <a:avLst/>
          </a:prstGeom>
          <a:solidFill>
            <a:schemeClr val="accent1"/>
          </a:solid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lnSpc>
                <a:spcPct val="150000"/>
              </a:lnSpc>
              <a:buClr>
                <a:srgbClr val="666600"/>
              </a:buClr>
              <a:buNone/>
              <a:defRPr/>
            </a:pPr>
            <a:r>
              <a:rPr lang="zh-CN" altLang="en-US" sz="3200" kern="0" dirty="0">
                <a:solidFill>
                  <a:srgbClr val="FF0000"/>
                </a:solidFill>
                <a:latin typeface="+mn-ea"/>
                <a:cs typeface="Times New Roman" panose="02020603050405020304" pitchFamily="18" charset="0"/>
              </a:rPr>
              <a:t>提出</a:t>
            </a:r>
            <a:r>
              <a:rPr lang="zh-CN" altLang="en-US" sz="3200" kern="0" dirty="0">
                <a:solidFill>
                  <a:schemeClr val="bg1"/>
                </a:solidFill>
                <a:latin typeface="+mn-ea"/>
                <a:cs typeface="Times New Roman" panose="02020603050405020304" pitchFamily="18" charset="0"/>
              </a:rPr>
              <a:t>贪心策略</a:t>
            </a:r>
            <a:endParaRPr lang="en-US" altLang="zh-CN" sz="3200" kern="0" dirty="0">
              <a:solidFill>
                <a:schemeClr val="bg1"/>
              </a:solidFill>
              <a:latin typeface="+mn-ea"/>
              <a:cs typeface="Times New Roman" panose="02020603050405020304" pitchFamily="18" charset="0"/>
            </a:endParaRPr>
          </a:p>
        </p:txBody>
      </p:sp>
      <p:sp>
        <p:nvSpPr>
          <p:cNvPr id="4" name="Rectangle 5">
            <a:extLst>
              <a:ext uri="{FF2B5EF4-FFF2-40B4-BE49-F238E27FC236}">
                <a16:creationId xmlns="" xmlns:a16="http://schemas.microsoft.com/office/drawing/2014/main" id="{9FE6AA0D-5DBA-DB07-EA2E-B34B9B6A6D36}"/>
              </a:ext>
            </a:extLst>
          </p:cNvPr>
          <p:cNvSpPr txBox="1">
            <a:spLocks noChangeArrowheads="1"/>
          </p:cNvSpPr>
          <p:nvPr/>
        </p:nvSpPr>
        <p:spPr bwMode="auto">
          <a:xfrm>
            <a:off x="1906780" y="3966080"/>
            <a:ext cx="2810364" cy="924154"/>
          </a:xfrm>
          <a:prstGeom prst="rect">
            <a:avLst/>
          </a:prstGeom>
          <a:solidFill>
            <a:schemeClr val="accent1"/>
          </a:solid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lnSpc>
                <a:spcPct val="150000"/>
              </a:lnSpc>
              <a:buClr>
                <a:srgbClr val="666600"/>
              </a:buClr>
              <a:buNone/>
              <a:defRPr/>
            </a:pPr>
            <a:r>
              <a:rPr lang="zh-CN" altLang="en-US" sz="3200" kern="0" dirty="0">
                <a:solidFill>
                  <a:srgbClr val="FF0000"/>
                </a:solidFill>
                <a:latin typeface="+mn-ea"/>
                <a:cs typeface="Times New Roman" panose="02020603050405020304" pitchFamily="18" charset="0"/>
              </a:rPr>
              <a:t>证明</a:t>
            </a:r>
            <a:r>
              <a:rPr lang="zh-CN" altLang="en-US" sz="3200" kern="0" dirty="0">
                <a:solidFill>
                  <a:schemeClr val="bg1"/>
                </a:solidFill>
                <a:latin typeface="+mn-ea"/>
                <a:cs typeface="Times New Roman" panose="02020603050405020304" pitchFamily="18" charset="0"/>
              </a:rPr>
              <a:t>策略正确</a:t>
            </a:r>
            <a:endParaRPr lang="en-US" altLang="zh-CN" sz="3200" kern="0" dirty="0">
              <a:solidFill>
                <a:schemeClr val="bg1"/>
              </a:solidFill>
              <a:latin typeface="+mn-ea"/>
              <a:cs typeface="Times New Roman" panose="02020603050405020304" pitchFamily="18" charset="0"/>
            </a:endParaRPr>
          </a:p>
        </p:txBody>
      </p:sp>
      <p:sp>
        <p:nvSpPr>
          <p:cNvPr id="2" name="箭头: 下 1">
            <a:extLst>
              <a:ext uri="{FF2B5EF4-FFF2-40B4-BE49-F238E27FC236}">
                <a16:creationId xmlns="" xmlns:a16="http://schemas.microsoft.com/office/drawing/2014/main" id="{B29C033B-05EE-32F4-2F59-62E36F1A7676}"/>
              </a:ext>
            </a:extLst>
          </p:cNvPr>
          <p:cNvSpPr/>
          <p:nvPr/>
        </p:nvSpPr>
        <p:spPr>
          <a:xfrm>
            <a:off x="2883790" y="2917371"/>
            <a:ext cx="856343" cy="924154"/>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5">
            <a:extLst>
              <a:ext uri="{FF2B5EF4-FFF2-40B4-BE49-F238E27FC236}">
                <a16:creationId xmlns="" xmlns:a16="http://schemas.microsoft.com/office/drawing/2014/main" id="{F0352002-C028-3C42-03A7-96ADC205E18E}"/>
              </a:ext>
            </a:extLst>
          </p:cNvPr>
          <p:cNvSpPr txBox="1">
            <a:spLocks noChangeArrowheads="1"/>
          </p:cNvSpPr>
          <p:nvPr/>
        </p:nvSpPr>
        <p:spPr bwMode="auto">
          <a:xfrm>
            <a:off x="5343108" y="1932100"/>
            <a:ext cx="4942112"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None/>
              <a:defRPr/>
            </a:pPr>
            <a:r>
              <a:rPr lang="zh-CN" altLang="en-US" kern="0" dirty="0">
                <a:latin typeface="Times New Roman" panose="02020603050405020304" pitchFamily="18" charset="0"/>
                <a:ea typeface="华文仿宋" panose="02010600040101010101" pitchFamily="2" charset="-122"/>
                <a:cs typeface="Times New Roman" panose="02020603050405020304" pitchFamily="18" charset="0"/>
              </a:rPr>
              <a:t>观察问题特征，构造贪心策略</a:t>
            </a:r>
            <a:endParaRPr lang="en-US" altLang="zh-CN" kern="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9" name="Rectangle 5">
            <a:extLst>
              <a:ext uri="{FF2B5EF4-FFF2-40B4-BE49-F238E27FC236}">
                <a16:creationId xmlns="" xmlns:a16="http://schemas.microsoft.com/office/drawing/2014/main" id="{8BE0C9D0-31CE-52EB-B616-960AF49023B4}"/>
              </a:ext>
            </a:extLst>
          </p:cNvPr>
          <p:cNvSpPr txBox="1">
            <a:spLocks noChangeArrowheads="1"/>
          </p:cNvSpPr>
          <p:nvPr/>
        </p:nvSpPr>
        <p:spPr bwMode="auto">
          <a:xfrm>
            <a:off x="5343108" y="4166219"/>
            <a:ext cx="4942112"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None/>
              <a:defRPr/>
            </a:pPr>
            <a:r>
              <a:rPr lang="zh-CN" altLang="en-US" kern="0" dirty="0">
                <a:latin typeface="Times New Roman" panose="02020603050405020304" pitchFamily="18" charset="0"/>
                <a:ea typeface="华文仿宋" panose="02010600040101010101" pitchFamily="2" charset="-122"/>
                <a:cs typeface="Times New Roman" panose="02020603050405020304" pitchFamily="18" charset="0"/>
              </a:rPr>
              <a:t>假设最优方案，通过替换证明</a:t>
            </a:r>
            <a:endParaRPr lang="en-US" altLang="zh-CN" kern="0" dirty="0">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58334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 xmlns:a16="http://schemas.microsoft.com/office/drawing/2014/main" id="{2FD2E2F5-2BDA-490A-9FEA-1DB79FBDAD93}"/>
              </a:ext>
            </a:extLst>
          </p:cNvPr>
          <p:cNvSpPr txBox="1">
            <a:spLocks noChangeArrowheads="1"/>
          </p:cNvSpPr>
          <p:nvPr/>
        </p:nvSpPr>
        <p:spPr bwMode="auto">
          <a:xfrm>
            <a:off x="3660320" y="1145815"/>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zh-CN" altLang="en-US" sz="3200" b="1" dirty="0">
                <a:solidFill>
                  <a:srgbClr val="002060"/>
                </a:solidFill>
                <a:latin typeface="Times New Roman" panose="02020603050405020304" pitchFamily="18" charset="0"/>
                <a:ea typeface="黑体" panose="02010609060101010101" pitchFamily="49" charset="-122"/>
              </a:rPr>
              <a:t>纲要</a:t>
            </a:r>
          </a:p>
        </p:txBody>
      </p:sp>
      <p:grpSp>
        <p:nvGrpSpPr>
          <p:cNvPr id="6147" name="Group 6">
            <a:extLst>
              <a:ext uri="{FF2B5EF4-FFF2-40B4-BE49-F238E27FC236}">
                <a16:creationId xmlns="" xmlns:a16="http://schemas.microsoft.com/office/drawing/2014/main" id="{F714D697-CE54-4FF6-B92A-93AE8BCA9F7B}"/>
              </a:ext>
            </a:extLst>
          </p:cNvPr>
          <p:cNvGrpSpPr>
            <a:grpSpLocks/>
          </p:cNvGrpSpPr>
          <p:nvPr/>
        </p:nvGrpSpPr>
        <p:grpSpPr bwMode="auto">
          <a:xfrm>
            <a:off x="3235220" y="2004727"/>
            <a:ext cx="6121400" cy="720725"/>
            <a:chOff x="1474" y="1298"/>
            <a:chExt cx="3357" cy="454"/>
          </a:xfrm>
        </p:grpSpPr>
        <p:grpSp>
          <p:nvGrpSpPr>
            <p:cNvPr id="6158" name="Group 19">
              <a:extLst>
                <a:ext uri="{FF2B5EF4-FFF2-40B4-BE49-F238E27FC236}">
                  <a16:creationId xmlns="" xmlns:a16="http://schemas.microsoft.com/office/drawing/2014/main"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 xmlns:a16="http://schemas.microsoft.com/office/drawing/2014/main"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61" name="AutoShape 3">
                <a:extLst>
                  <a:ext uri="{FF2B5EF4-FFF2-40B4-BE49-F238E27FC236}">
                    <a16:creationId xmlns="" xmlns:a16="http://schemas.microsoft.com/office/drawing/2014/main"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9" name="Rectangle 13">
              <a:extLst>
                <a:ext uri="{FF2B5EF4-FFF2-40B4-BE49-F238E27FC236}">
                  <a16:creationId xmlns="" xmlns:a16="http://schemas.microsoft.com/office/drawing/2014/main"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002060"/>
                  </a:solidFill>
                  <a:latin typeface="Times New Roman" panose="02020603050405020304" pitchFamily="18" charset="0"/>
                  <a:ea typeface="仿宋" panose="02010609060101010101" pitchFamily="49" charset="-122"/>
                </a:rPr>
                <a:t>一、贪心算法的原理</a:t>
              </a:r>
            </a:p>
          </p:txBody>
        </p:sp>
      </p:grpSp>
      <p:grpSp>
        <p:nvGrpSpPr>
          <p:cNvPr id="6149" name="Group 6">
            <a:extLst>
              <a:ext uri="{FF2B5EF4-FFF2-40B4-BE49-F238E27FC236}">
                <a16:creationId xmlns="" xmlns:a16="http://schemas.microsoft.com/office/drawing/2014/main" id="{6D8F2933-08BD-4405-8B13-CB9D70B6B985}"/>
              </a:ext>
            </a:extLst>
          </p:cNvPr>
          <p:cNvGrpSpPr>
            <a:grpSpLocks/>
          </p:cNvGrpSpPr>
          <p:nvPr/>
        </p:nvGrpSpPr>
        <p:grpSpPr bwMode="auto">
          <a:xfrm>
            <a:off x="3233633" y="2892161"/>
            <a:ext cx="6121400" cy="720725"/>
            <a:chOff x="1474" y="1298"/>
            <a:chExt cx="3357" cy="454"/>
          </a:xfrm>
        </p:grpSpPr>
        <p:grpSp>
          <p:nvGrpSpPr>
            <p:cNvPr id="6150" name="Group 19">
              <a:extLst>
                <a:ext uri="{FF2B5EF4-FFF2-40B4-BE49-F238E27FC236}">
                  <a16:creationId xmlns="" xmlns:a16="http://schemas.microsoft.com/office/drawing/2014/main"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 xmlns:a16="http://schemas.microsoft.com/office/drawing/2014/main"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53" name="AutoShape 3">
                <a:extLst>
                  <a:ext uri="{FF2B5EF4-FFF2-40B4-BE49-F238E27FC236}">
                    <a16:creationId xmlns="" xmlns:a16="http://schemas.microsoft.com/office/drawing/2014/main"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1" name="Rectangle 13">
              <a:extLst>
                <a:ext uri="{FF2B5EF4-FFF2-40B4-BE49-F238E27FC236}">
                  <a16:creationId xmlns="" xmlns:a16="http://schemas.microsoft.com/office/drawing/2014/main"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rPr>
                <a:t>二、背包问题</a:t>
              </a:r>
            </a:p>
          </p:txBody>
        </p:sp>
      </p:grpSp>
      <p:grpSp>
        <p:nvGrpSpPr>
          <p:cNvPr id="18" name="Group 18">
            <a:extLst>
              <a:ext uri="{FF2B5EF4-FFF2-40B4-BE49-F238E27FC236}">
                <a16:creationId xmlns="" xmlns:a16="http://schemas.microsoft.com/office/drawing/2014/main" id="{7D449A68-E818-4497-880E-ED195E79A633}"/>
              </a:ext>
            </a:extLst>
          </p:cNvPr>
          <p:cNvGrpSpPr>
            <a:grpSpLocks/>
          </p:cNvGrpSpPr>
          <p:nvPr/>
        </p:nvGrpSpPr>
        <p:grpSpPr bwMode="auto">
          <a:xfrm>
            <a:off x="3233633" y="3779595"/>
            <a:ext cx="6127750" cy="682625"/>
            <a:chOff x="0" y="0"/>
            <a:chExt cx="9810" cy="1634"/>
          </a:xfrm>
        </p:grpSpPr>
        <p:grpSp>
          <p:nvGrpSpPr>
            <p:cNvPr id="19" name="Group 19">
              <a:extLst>
                <a:ext uri="{FF2B5EF4-FFF2-40B4-BE49-F238E27FC236}">
                  <a16:creationId xmlns="" xmlns:a16="http://schemas.microsoft.com/office/drawing/2014/main"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 xmlns:a16="http://schemas.microsoft.com/office/drawing/2014/main"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000000"/>
                  </a:solidFill>
                  <a:latin typeface="Times New Roman" panose="02020603050405020304" pitchFamily="18" charset="0"/>
                  <a:ea typeface="华文楷体" panose="02010600040101010101" pitchFamily="2" charset="-122"/>
                </a:endParaRPr>
              </a:p>
            </p:txBody>
          </p:sp>
          <p:sp>
            <p:nvSpPr>
              <p:cNvPr id="22" name="AutoShape 3">
                <a:extLst>
                  <a:ext uri="{FF2B5EF4-FFF2-40B4-BE49-F238E27FC236}">
                    <a16:creationId xmlns="" xmlns:a16="http://schemas.microsoft.com/office/drawing/2014/main"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1F497D"/>
                  </a:solidFill>
                  <a:latin typeface="Times New Roman" panose="02020603050405020304" pitchFamily="18" charset="0"/>
                  <a:ea typeface="华文楷体" panose="02010600040101010101" pitchFamily="2" charset="-122"/>
                </a:endParaRPr>
              </a:p>
            </p:txBody>
          </p:sp>
        </p:grpSp>
        <p:sp>
          <p:nvSpPr>
            <p:cNvPr id="20" name="Rectangle 13">
              <a:extLst>
                <a:ext uri="{FF2B5EF4-FFF2-40B4-BE49-F238E27FC236}">
                  <a16:creationId xmlns="" xmlns:a16="http://schemas.microsoft.com/office/drawing/2014/main"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101C56"/>
                  </a:solidFill>
                  <a:latin typeface="Times New Roman" panose="02020603050405020304" pitchFamily="18" charset="0"/>
                  <a:ea typeface="仿宋" panose="02010609060101010101" pitchFamily="49" charset="-122"/>
                </a:rPr>
                <a:t>三、活动选择问题</a:t>
              </a:r>
            </a:p>
          </p:txBody>
        </p:sp>
      </p:grpSp>
      <p:grpSp>
        <p:nvGrpSpPr>
          <p:cNvPr id="28" name="Group 18">
            <a:extLst>
              <a:ext uri="{FF2B5EF4-FFF2-40B4-BE49-F238E27FC236}">
                <a16:creationId xmlns="" xmlns:a16="http://schemas.microsoft.com/office/drawing/2014/main" id="{759FD932-6AC4-470D-83D3-86055FC5F43D}"/>
              </a:ext>
            </a:extLst>
          </p:cNvPr>
          <p:cNvGrpSpPr>
            <a:grpSpLocks/>
          </p:cNvGrpSpPr>
          <p:nvPr/>
        </p:nvGrpSpPr>
        <p:grpSpPr bwMode="auto">
          <a:xfrm>
            <a:off x="3230457" y="4630360"/>
            <a:ext cx="6127750" cy="682625"/>
            <a:chOff x="0" y="0"/>
            <a:chExt cx="9810" cy="1634"/>
          </a:xfrm>
        </p:grpSpPr>
        <p:grpSp>
          <p:nvGrpSpPr>
            <p:cNvPr id="29" name="Group 19">
              <a:extLst>
                <a:ext uri="{FF2B5EF4-FFF2-40B4-BE49-F238E27FC236}">
                  <a16:creationId xmlns="" xmlns:a16="http://schemas.microsoft.com/office/drawing/2014/main" id="{E47C334D-21BF-4AA9-AED3-878B8E943CB0}"/>
                </a:ext>
              </a:extLst>
            </p:cNvPr>
            <p:cNvGrpSpPr>
              <a:grpSpLocks/>
            </p:cNvGrpSpPr>
            <p:nvPr/>
          </p:nvGrpSpPr>
          <p:grpSpPr bwMode="auto">
            <a:xfrm>
              <a:off x="0" y="0"/>
              <a:ext cx="9810" cy="1634"/>
              <a:chOff x="0" y="90"/>
              <a:chExt cx="6228000" cy="1038263"/>
            </a:xfrm>
          </p:grpSpPr>
          <p:sp>
            <p:nvSpPr>
              <p:cNvPr id="31" name="AutoShape 3">
                <a:extLst>
                  <a:ext uri="{FF2B5EF4-FFF2-40B4-BE49-F238E27FC236}">
                    <a16:creationId xmlns="" xmlns:a16="http://schemas.microsoft.com/office/drawing/2014/main" id="{51A10F9A-0A5A-41CF-883B-305CBC102E16}"/>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000000"/>
                  </a:solidFill>
                  <a:latin typeface="Times New Roman" panose="02020603050405020304" pitchFamily="18" charset="0"/>
                  <a:ea typeface="华文楷体" panose="02010600040101010101" pitchFamily="2" charset="-122"/>
                </a:endParaRPr>
              </a:p>
            </p:txBody>
          </p:sp>
          <p:sp>
            <p:nvSpPr>
              <p:cNvPr id="32" name="AutoShape 3">
                <a:extLst>
                  <a:ext uri="{FF2B5EF4-FFF2-40B4-BE49-F238E27FC236}">
                    <a16:creationId xmlns="" xmlns:a16="http://schemas.microsoft.com/office/drawing/2014/main" id="{C2C7F252-E61F-46E3-8A6A-3A1E96A6292E}"/>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1F497D"/>
                  </a:solidFill>
                  <a:latin typeface="Times New Roman" panose="02020603050405020304" pitchFamily="18" charset="0"/>
                  <a:ea typeface="华文楷体" panose="02010600040101010101" pitchFamily="2" charset="-122"/>
                </a:endParaRPr>
              </a:p>
            </p:txBody>
          </p:sp>
        </p:grpSp>
        <p:sp>
          <p:nvSpPr>
            <p:cNvPr id="30" name="Rectangle 13">
              <a:extLst>
                <a:ext uri="{FF2B5EF4-FFF2-40B4-BE49-F238E27FC236}">
                  <a16:creationId xmlns="" xmlns:a16="http://schemas.microsoft.com/office/drawing/2014/main" id="{E02630E8-F377-4563-880B-B439F2DBF10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101C56"/>
                  </a:solidFill>
                  <a:latin typeface="Times New Roman" panose="02020603050405020304" pitchFamily="18" charset="0"/>
                  <a:ea typeface="仿宋" panose="02010609060101010101" pitchFamily="49" charset="-122"/>
                </a:rPr>
                <a:t>四、最小生成树算法</a:t>
              </a:r>
            </a:p>
          </p:txBody>
        </p:sp>
      </p:grpSp>
    </p:spTree>
    <p:extLst>
      <p:ext uri="{BB962C8B-B14F-4D97-AF65-F5344CB8AC3E}">
        <p14:creationId xmlns:p14="http://schemas.microsoft.com/office/powerpoint/2010/main" val="3486755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问题背景</a:t>
            </a:r>
          </a:p>
        </p:txBody>
      </p:sp>
      <p:sp>
        <p:nvSpPr>
          <p:cNvPr id="8" name="Rectangle 5">
            <a:extLst>
              <a:ext uri="{FF2B5EF4-FFF2-40B4-BE49-F238E27FC236}">
                <a16:creationId xmlns="" xmlns:a16="http://schemas.microsoft.com/office/drawing/2014/main" id="{51B10850-534A-4F59-6007-91F664A90952}"/>
              </a:ext>
            </a:extLst>
          </p:cNvPr>
          <p:cNvSpPr txBox="1">
            <a:spLocks noChangeArrowheads="1"/>
          </p:cNvSpPr>
          <p:nvPr/>
        </p:nvSpPr>
        <p:spPr bwMode="auto">
          <a:xfrm>
            <a:off x="1092164" y="1121414"/>
            <a:ext cx="10499481" cy="1694357"/>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调制饮品比赛</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marL="0" indent="0" eaLnBrk="1" hangingPunct="1">
              <a:lnSpc>
                <a:spcPct val="150000"/>
              </a:lnSpc>
              <a:spcBef>
                <a:spcPts val="0"/>
              </a:spcBef>
              <a:buClr>
                <a:srgbClr val="666600"/>
              </a:buClr>
              <a:buNone/>
              <a:defRPr/>
            </a:pP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参赛者拥有容量为</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800ml</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的杯子，可任选不超过体积上限的饮料进行混合调制饮品价格为各所使用饮料的价格之和，所得饮品价格之和最高者获胜</a:t>
            </a:r>
          </a:p>
        </p:txBody>
      </p:sp>
      <p:sp>
        <p:nvSpPr>
          <p:cNvPr id="7" name="Rectangle 5">
            <a:extLst>
              <a:ext uri="{FF2B5EF4-FFF2-40B4-BE49-F238E27FC236}">
                <a16:creationId xmlns="" xmlns:a16="http://schemas.microsoft.com/office/drawing/2014/main" id="{1EB06554-08EE-A062-A4D9-B442B3ACCF77}"/>
              </a:ext>
            </a:extLst>
          </p:cNvPr>
          <p:cNvSpPr txBox="1">
            <a:spLocks noChangeArrowheads="1"/>
          </p:cNvSpPr>
          <p:nvPr/>
        </p:nvSpPr>
        <p:spPr bwMode="auto">
          <a:xfrm>
            <a:off x="2824633" y="5576929"/>
            <a:ext cx="6798337" cy="89683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None/>
              <a:defRPr/>
            </a:pPr>
            <a:r>
              <a:rPr lang="zh-CN" altLang="en-US" kern="0" dirty="0">
                <a:solidFill>
                  <a:srgbClr val="FF0000"/>
                </a:solidFill>
                <a:latin typeface="华文仿宋" panose="02010600040101010101" pitchFamily="2" charset="-122"/>
                <a:ea typeface="华文仿宋" panose="02010600040101010101" pitchFamily="2" charset="-122"/>
              </a:rPr>
              <a:t>问题：如何使调制的饮品价格最高？</a:t>
            </a:r>
            <a:endParaRPr lang="en-US" altLang="zh-CN" kern="0" dirty="0">
              <a:solidFill>
                <a:schemeClr val="accent2"/>
              </a:solidFill>
              <a:latin typeface="华文仿宋" panose="02010600040101010101" pitchFamily="2" charset="-122"/>
              <a:ea typeface="华文仿宋" panose="02010600040101010101" pitchFamily="2" charset="-122"/>
              <a:cs typeface="Times New Roman" panose="02020603050405020304" pitchFamily="18" charset="0"/>
            </a:endParaRPr>
          </a:p>
        </p:txBody>
      </p:sp>
      <p:graphicFrame>
        <p:nvGraphicFramePr>
          <p:cNvPr id="3" name="表格 3">
            <a:extLst>
              <a:ext uri="{FF2B5EF4-FFF2-40B4-BE49-F238E27FC236}">
                <a16:creationId xmlns="" xmlns:a16="http://schemas.microsoft.com/office/drawing/2014/main" id="{83205AC2-5E16-5C93-93CB-8892EE257045}"/>
              </a:ext>
            </a:extLst>
          </p:cNvPr>
          <p:cNvGraphicFramePr>
            <a:graphicFrameLocks noGrp="1"/>
          </p:cNvGraphicFramePr>
          <p:nvPr>
            <p:extLst>
              <p:ext uri="{D42A27DB-BD31-4B8C-83A1-F6EECF244321}">
                <p14:modId xmlns:p14="http://schemas.microsoft.com/office/powerpoint/2010/main" val="4256234247"/>
              </p:ext>
            </p:extLst>
          </p:nvPr>
        </p:nvGraphicFramePr>
        <p:xfrm>
          <a:off x="1843314" y="2918542"/>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2945052008"/>
                    </a:ext>
                  </a:extLst>
                </a:gridCol>
                <a:gridCol w="2709333">
                  <a:extLst>
                    <a:ext uri="{9D8B030D-6E8A-4147-A177-3AD203B41FA5}">
                      <a16:colId xmlns="" xmlns:a16="http://schemas.microsoft.com/office/drawing/2014/main" val="3122822081"/>
                    </a:ext>
                  </a:extLst>
                </a:gridCol>
                <a:gridCol w="2709333">
                  <a:extLst>
                    <a:ext uri="{9D8B030D-6E8A-4147-A177-3AD203B41FA5}">
                      <a16:colId xmlns="" xmlns:a16="http://schemas.microsoft.com/office/drawing/2014/main" val="2050217246"/>
                    </a:ext>
                  </a:extLst>
                </a:gridCol>
              </a:tblGrid>
              <a:tr h="370840">
                <a:tc>
                  <a:txBody>
                    <a:bodyPr/>
                    <a:lstStyle/>
                    <a:p>
                      <a:pPr algn="ctr"/>
                      <a:r>
                        <a:rPr lang="zh-CN" altLang="en-US" b="1" dirty="0">
                          <a:latin typeface="楷体" panose="02010609060101010101" pitchFamily="49" charset="-122"/>
                          <a:ea typeface="楷体" panose="02010609060101010101" pitchFamily="49" charset="-122"/>
                        </a:rPr>
                        <a:t>饮料</a:t>
                      </a:r>
                    </a:p>
                  </a:txBody>
                  <a:tcPr/>
                </a:tc>
                <a:tc>
                  <a:txBody>
                    <a:bodyPr/>
                    <a:lstStyle/>
                    <a:p>
                      <a:pPr algn="ctr"/>
                      <a:r>
                        <a:rPr lang="zh-CN" altLang="en-US" b="1" dirty="0">
                          <a:latin typeface="楷体" panose="02010609060101010101" pitchFamily="49" charset="-122"/>
                          <a:ea typeface="楷体" panose="02010609060101010101" pitchFamily="49" charset="-122"/>
                        </a:rPr>
                        <a:t>价格（元）</a:t>
                      </a:r>
                    </a:p>
                  </a:txBody>
                  <a:tcPr/>
                </a:tc>
                <a:tc>
                  <a:txBody>
                    <a:bodyPr/>
                    <a:lstStyle/>
                    <a:p>
                      <a:pPr algn="ctr"/>
                      <a:r>
                        <a:rPr lang="zh-CN" altLang="en-US" b="1" dirty="0">
                          <a:latin typeface="楷体" panose="02010609060101010101" pitchFamily="49" charset="-122"/>
                          <a:ea typeface="楷体" panose="02010609060101010101" pitchFamily="49" charset="-122"/>
                        </a:rPr>
                        <a:t>体积（</a:t>
                      </a:r>
                      <a:r>
                        <a:rPr lang="en-US" altLang="zh-CN" b="1" dirty="0">
                          <a:latin typeface="楷体" panose="02010609060101010101" pitchFamily="49" charset="-122"/>
                          <a:ea typeface="楷体" panose="02010609060101010101" pitchFamily="49" charset="-122"/>
                        </a:rPr>
                        <a:t>ml</a:t>
                      </a:r>
                      <a:r>
                        <a:rPr lang="zh-CN" altLang="en-US" b="1" dirty="0">
                          <a:latin typeface="楷体" panose="02010609060101010101" pitchFamily="49" charset="-122"/>
                          <a:ea typeface="楷体" panose="02010609060101010101" pitchFamily="49" charset="-122"/>
                        </a:rPr>
                        <a:t>）</a:t>
                      </a:r>
                    </a:p>
                  </a:txBody>
                  <a:tcPr/>
                </a:tc>
                <a:extLst>
                  <a:ext uri="{0D108BD9-81ED-4DB2-BD59-A6C34878D82A}">
                    <a16:rowId xmlns="" xmlns:a16="http://schemas.microsoft.com/office/drawing/2014/main" val="2184916375"/>
                  </a:ext>
                </a:extLst>
              </a:tr>
              <a:tr h="370840">
                <a:tc>
                  <a:txBody>
                    <a:bodyPr/>
                    <a:lstStyle/>
                    <a:p>
                      <a:pPr algn="ctr"/>
                      <a:r>
                        <a:rPr lang="zh-CN" altLang="en-US" b="1" dirty="0">
                          <a:latin typeface="楷体" panose="02010609060101010101" pitchFamily="49" charset="-122"/>
                          <a:ea typeface="楷体" panose="02010609060101010101" pitchFamily="49" charset="-122"/>
                        </a:rPr>
                        <a:t>苏打水</a:t>
                      </a:r>
                    </a:p>
                  </a:txBody>
                  <a:tcPr/>
                </a:tc>
                <a:tc>
                  <a:txBody>
                    <a:bodyPr/>
                    <a:lstStyle/>
                    <a:p>
                      <a:pPr algn="ctr"/>
                      <a:r>
                        <a:rPr lang="en-US" altLang="zh-CN" b="1" dirty="0">
                          <a:latin typeface="楷体" panose="02010609060101010101" pitchFamily="49" charset="-122"/>
                          <a:ea typeface="楷体" panose="02010609060101010101" pitchFamily="49" charset="-122"/>
                        </a:rPr>
                        <a:t>60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600</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1576898417"/>
                  </a:ext>
                </a:extLst>
              </a:tr>
              <a:tr h="370840">
                <a:tc>
                  <a:txBody>
                    <a:bodyPr/>
                    <a:lstStyle/>
                    <a:p>
                      <a:pPr algn="ctr"/>
                      <a:r>
                        <a:rPr lang="zh-CN" altLang="en-US" b="1" dirty="0">
                          <a:latin typeface="楷体" panose="02010609060101010101" pitchFamily="49" charset="-122"/>
                          <a:ea typeface="楷体" panose="02010609060101010101" pitchFamily="49" charset="-122"/>
                        </a:rPr>
                        <a:t>汽水</a:t>
                      </a:r>
                    </a:p>
                  </a:txBody>
                  <a:tcPr/>
                </a:tc>
                <a:tc>
                  <a:txBody>
                    <a:bodyPr/>
                    <a:lstStyle/>
                    <a:p>
                      <a:pPr algn="ctr"/>
                      <a:r>
                        <a:rPr lang="en-US" altLang="zh-CN" b="1" dirty="0">
                          <a:latin typeface="楷体" panose="02010609060101010101" pitchFamily="49" charset="-122"/>
                          <a:ea typeface="楷体" panose="02010609060101010101" pitchFamily="49" charset="-122"/>
                        </a:rPr>
                        <a:t>10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250</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1328036930"/>
                  </a:ext>
                </a:extLst>
              </a:tr>
              <a:tr h="370840">
                <a:tc>
                  <a:txBody>
                    <a:bodyPr/>
                    <a:lstStyle/>
                    <a:p>
                      <a:pPr algn="ctr"/>
                      <a:r>
                        <a:rPr lang="zh-CN" altLang="en-US" b="1" dirty="0">
                          <a:latin typeface="楷体" panose="02010609060101010101" pitchFamily="49" charset="-122"/>
                          <a:ea typeface="楷体" panose="02010609060101010101" pitchFamily="49" charset="-122"/>
                        </a:rPr>
                        <a:t>橙汁</a:t>
                      </a:r>
                    </a:p>
                  </a:txBody>
                  <a:tcPr/>
                </a:tc>
                <a:tc>
                  <a:txBody>
                    <a:bodyPr/>
                    <a:lstStyle/>
                    <a:p>
                      <a:pPr algn="ctr"/>
                      <a:r>
                        <a:rPr lang="en-US" altLang="zh-CN" b="1" dirty="0">
                          <a:latin typeface="楷体" panose="02010609060101010101" pitchFamily="49" charset="-122"/>
                          <a:ea typeface="楷体" panose="02010609060101010101" pitchFamily="49" charset="-122"/>
                        </a:rPr>
                        <a:t>36</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200</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3046613777"/>
                  </a:ext>
                </a:extLst>
              </a:tr>
              <a:tr h="370840">
                <a:tc>
                  <a:txBody>
                    <a:bodyPr/>
                    <a:lstStyle/>
                    <a:p>
                      <a:pPr algn="ctr"/>
                      <a:r>
                        <a:rPr lang="zh-CN" altLang="en-US" b="1" dirty="0">
                          <a:latin typeface="楷体" panose="02010609060101010101" pitchFamily="49" charset="-122"/>
                          <a:ea typeface="楷体" panose="02010609060101010101" pitchFamily="49" charset="-122"/>
                        </a:rPr>
                        <a:t>苹果汁</a:t>
                      </a:r>
                    </a:p>
                  </a:txBody>
                  <a:tcPr/>
                </a:tc>
                <a:tc>
                  <a:txBody>
                    <a:bodyPr/>
                    <a:lstStyle/>
                    <a:p>
                      <a:pPr algn="ctr"/>
                      <a:r>
                        <a:rPr lang="en-US" altLang="zh-CN" b="1" dirty="0">
                          <a:latin typeface="楷体" panose="02010609060101010101" pitchFamily="49" charset="-122"/>
                          <a:ea typeface="楷体" panose="02010609060101010101" pitchFamily="49" charset="-122"/>
                        </a:rPr>
                        <a:t>16</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100</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78770916"/>
                  </a:ext>
                </a:extLst>
              </a:tr>
              <a:tr h="370840">
                <a:tc>
                  <a:txBody>
                    <a:bodyPr/>
                    <a:lstStyle/>
                    <a:p>
                      <a:pPr algn="ctr"/>
                      <a:r>
                        <a:rPr lang="zh-CN" altLang="en-US" b="1" dirty="0">
                          <a:latin typeface="楷体" panose="02010609060101010101" pitchFamily="49" charset="-122"/>
                          <a:ea typeface="楷体" panose="02010609060101010101" pitchFamily="49" charset="-122"/>
                        </a:rPr>
                        <a:t>西瓜汁</a:t>
                      </a:r>
                    </a:p>
                  </a:txBody>
                  <a:tcPr/>
                </a:tc>
                <a:tc>
                  <a:txBody>
                    <a:bodyPr/>
                    <a:lstStyle/>
                    <a:p>
                      <a:pPr algn="ctr"/>
                      <a:r>
                        <a:rPr lang="en-US" altLang="zh-CN" b="1" dirty="0">
                          <a:latin typeface="楷体" panose="02010609060101010101" pitchFamily="49" charset="-122"/>
                          <a:ea typeface="楷体" panose="02010609060101010101" pitchFamily="49" charset="-122"/>
                        </a:rPr>
                        <a:t>45</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300</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2642911027"/>
                  </a:ext>
                </a:extLst>
              </a:tr>
            </a:tbl>
          </a:graphicData>
        </a:graphic>
      </p:graphicFrame>
    </p:spTree>
    <p:extLst>
      <p:ext uri="{BB962C8B-B14F-4D97-AF65-F5344CB8AC3E}">
        <p14:creationId xmlns:p14="http://schemas.microsoft.com/office/powerpoint/2010/main" val="308636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问题定义</a:t>
            </a:r>
          </a:p>
        </p:txBody>
      </p:sp>
      <mc:AlternateContent xmlns:mc="http://schemas.openxmlformats.org/markup-compatibility/2006" xmlns:a14="http://schemas.microsoft.com/office/drawing/2010/main">
        <mc:Choice Requires="a14">
          <p:sp>
            <p:nvSpPr>
              <p:cNvPr id="8" name="Rectangle 5">
                <a:extLst>
                  <a:ext uri="{FF2B5EF4-FFF2-40B4-BE49-F238E27FC236}">
                    <a16:creationId xmlns="" xmlns:a16="http://schemas.microsoft.com/office/drawing/2014/main" id="{51B10850-534A-4F59-6007-91F664A90952}"/>
                  </a:ext>
                </a:extLst>
              </p:cNvPr>
              <p:cNvSpPr txBox="1">
                <a:spLocks noChangeArrowheads="1"/>
              </p:cNvSpPr>
              <p:nvPr/>
            </p:nvSpPr>
            <p:spPr bwMode="auto">
              <a:xfrm>
                <a:off x="1121192" y="703944"/>
                <a:ext cx="10499481" cy="615577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部分背包问题</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marL="0" indent="0" eaLnBrk="1" hangingPunct="1">
                  <a:lnSpc>
                    <a:spcPct val="150000"/>
                  </a:lnSpc>
                  <a:spcBef>
                    <a:spcPts val="0"/>
                  </a:spcBef>
                  <a:buClr>
                    <a:srgbClr val="666600"/>
                  </a:buClr>
                  <a:buNone/>
                  <a:defRPr/>
                </a:pPr>
                <a:r>
                  <a:rPr lang="zh-CN" altLang="en-US"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输入</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a:t>
                </a: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lnSpc>
                    <a:spcPct val="150000"/>
                  </a:lnSpc>
                  <a:spcBef>
                    <a:spcPts val="0"/>
                  </a:spcBef>
                  <a:buClr>
                    <a:srgbClr val="666600"/>
                  </a:buClr>
                  <a:buNone/>
                  <a:defRPr/>
                </a:pP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—n</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个物品组成的集合</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O</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，每个物品有两个属性</a:t>
                </a:r>
                <a14:m>
                  <m:oMath xmlns:m="http://schemas.openxmlformats.org/officeDocument/2006/math">
                    <m:sSub>
                      <m:sSubPr>
                        <m:ctrlPr>
                          <a:rPr lang="en-US" altLang="zh-CN" sz="2400" i="1" kern="0" smtClean="0">
                            <a:latin typeface="Cambria Math"/>
                            <a:ea typeface="华文仿宋" panose="02010600040101010101" pitchFamily="2" charset="-122"/>
                            <a:cs typeface="Times New Roman" panose="02020603050405020304" pitchFamily="18" charset="0"/>
                          </a:rPr>
                        </m:ctrlPr>
                      </m:sSubPr>
                      <m:e>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𝒗</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和</a:t>
                </a:r>
                <a14:m>
                  <m:oMath xmlns:m="http://schemas.openxmlformats.org/officeDocument/2006/math">
                    <m:sSub>
                      <m:sSubPr>
                        <m:ctrlPr>
                          <a:rPr lang="en-US" altLang="zh-CN" sz="2400" i="1" kern="0">
                            <a:latin typeface="Cambria Math"/>
                            <a:ea typeface="华文仿宋" panose="02010600040101010101" pitchFamily="2" charset="-122"/>
                            <a:cs typeface="Times New Roman" panose="02020603050405020304" pitchFamily="18" charset="0"/>
                          </a:rPr>
                        </m:ctrlPr>
                      </m:sSubPr>
                      <m:e>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𝒑</m:t>
                        </m:r>
                      </m:e>
                      <m:sub>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𝒊</m:t>
                        </m:r>
                      </m:sub>
                    </m:sSub>
                    <m:r>
                      <a:rPr lang="zh-CN" altLang="en-US" sz="2400" i="1" kern="0" smtClean="0">
                        <a:latin typeface="Cambria Math" panose="02040503050406030204" pitchFamily="18" charset="0"/>
                        <a:ea typeface="华文仿宋" panose="02010600040101010101" pitchFamily="2" charset="-122"/>
                        <a:cs typeface="Times New Roman" panose="02020603050405020304" pitchFamily="18" charset="0"/>
                      </a:rPr>
                      <m:t>，</m:t>
                    </m:r>
                  </m:oMath>
                </a14:m>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分别表示体积和价格</a:t>
                </a: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lnSpc>
                    <a:spcPct val="150000"/>
                  </a:lnSpc>
                  <a:spcBef>
                    <a:spcPts val="0"/>
                  </a:spcBef>
                  <a:buClr>
                    <a:srgbClr val="666600"/>
                  </a:buClr>
                  <a:buNone/>
                  <a:defRPr/>
                </a:pP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背包容量</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C</a:t>
                </a:r>
              </a:p>
              <a:p>
                <a:pPr marL="0" indent="0" eaLnBrk="1" hangingPunct="1">
                  <a:lnSpc>
                    <a:spcPct val="150000"/>
                  </a:lnSpc>
                  <a:spcBef>
                    <a:spcPts val="0"/>
                  </a:spcBef>
                  <a:buClr>
                    <a:srgbClr val="666600"/>
                  </a:buClr>
                  <a:buNone/>
                  <a:defRPr/>
                </a:pPr>
                <a:r>
                  <a:rPr lang="zh-CN" altLang="en-US"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输出</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a:t>
                </a: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lnSpc>
                    <a:spcPct val="150000"/>
                  </a:lnSpc>
                  <a:spcBef>
                    <a:spcPts val="0"/>
                  </a:spcBef>
                  <a:buClr>
                    <a:srgbClr val="666600"/>
                  </a:buClr>
                  <a:buNone/>
                  <a:defRPr/>
                </a:pP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求解一个解决方案</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S={</a:t>
                </a:r>
                <a14:m>
                  <m:oMath xmlns:m="http://schemas.openxmlformats.org/officeDocument/2006/math">
                    <m:sSub>
                      <m:sSubPr>
                        <m:ctrlPr>
                          <a:rPr lang="en-US" altLang="zh-CN" sz="2400" i="1" kern="0">
                            <a:latin typeface="Cambria Math"/>
                            <a:ea typeface="华文仿宋" panose="02010600040101010101" pitchFamily="2" charset="-122"/>
                            <a:cs typeface="Times New Roman" panose="02020603050405020304" pitchFamily="18" charset="0"/>
                          </a:rPr>
                        </m:ctrlPr>
                      </m:sSubPr>
                      <m:e>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|1</a:t>
                </a:r>
                <a:r>
                  <a:rPr lang="en-US" altLang="zh-CN" sz="2400" kern="0" dirty="0">
                    <a:latin typeface="Calibri" panose="020F0502020204030204" pitchFamily="34" charset="0"/>
                    <a:ea typeface="华文仿宋" panose="02010600040101010101" pitchFamily="2" charset="-122"/>
                    <a:cs typeface="Calibri" panose="020F0502020204030204" pitchFamily="34" charset="0"/>
                  </a:rPr>
                  <a:t>≤i≤n,0≤</a:t>
                </a:r>
                <a:r>
                  <a:rPr lang="en-US" altLang="zh-CN" sz="2400" kern="0" dirty="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latin typeface="Cambria Math"/>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en-US" altLang="zh-CN" sz="2400" kern="0" dirty="0">
                    <a:latin typeface="Calibri" panose="020F0502020204030204" pitchFamily="34" charset="0"/>
                    <a:ea typeface="华文仿宋" panose="02010600040101010101" pitchFamily="2" charset="-122"/>
                    <a:cs typeface="Calibri" panose="020F0502020204030204" pitchFamily="34" charset="0"/>
                  </a:rPr>
                  <a:t>≤1</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使得：</a:t>
                </a: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spcBef>
                    <a:spcPts val="0"/>
                  </a:spcBef>
                  <a:buClr>
                    <a:srgbClr val="666600"/>
                  </a:buClr>
                  <a:buNone/>
                  <a:defRPr/>
                </a:pPr>
                <a14:m>
                  <m:oMathPara xmlns:m="http://schemas.openxmlformats.org/officeDocument/2006/math">
                    <m:oMathParaPr>
                      <m:jc m:val="centerGroup"/>
                    </m:oMathParaPr>
                    <m:oMath xmlns:m="http://schemas.openxmlformats.org/officeDocument/2006/math">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𝒎𝒂𝒙</m:t>
                      </m:r>
                      <m:nary>
                        <m:naryPr>
                          <m:chr m:val="∑"/>
                          <m:supHide m:val="on"/>
                          <m:ctrlPr>
                            <a:rPr lang="en-US" altLang="zh-CN" sz="2400" b="1" i="1" kern="0" smtClean="0">
                              <a:latin typeface="Cambria Math"/>
                              <a:ea typeface="华文仿宋" panose="02010600040101010101" pitchFamily="2" charset="-122"/>
                              <a:cs typeface="Times New Roman" panose="02020603050405020304" pitchFamily="18" charset="0"/>
                            </a:rPr>
                          </m:ctrlPr>
                        </m:naryPr>
                        <m:sub>
                          <m:sSub>
                            <m:sSubPr>
                              <m:ctrlPr>
                                <a:rPr lang="en-US" altLang="zh-CN" sz="2400" b="1" i="1" kern="0" smtClean="0">
                                  <a:latin typeface="Cambria Math"/>
                                  <a:ea typeface="华文仿宋" panose="02010600040101010101" pitchFamily="2" charset="-122"/>
                                  <a:cs typeface="Times New Roman" panose="02020603050405020304" pitchFamily="18" charset="0"/>
                                </a:rPr>
                              </m:ctrlPr>
                            </m:sSubPr>
                            <m:e>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𝒊</m:t>
                              </m:r>
                            </m:sub>
                          </m:sSub>
                          <m:r>
                            <m:rPr>
                              <m:brk m:alnAt="7"/>
                            </m:rPr>
                            <a:rPr lang="zh-CN" altLang="en-US" sz="2400" i="1" kern="0">
                              <a:latin typeface="Cambria Math" panose="02040503050406030204" pitchFamily="18" charset="0"/>
                              <a:ea typeface="华文仿宋" panose="02010600040101010101" pitchFamily="2" charset="-122"/>
                              <a:cs typeface="Times New Roman" panose="02020603050405020304" pitchFamily="18" charset="0"/>
                            </a:rPr>
                            <m:t>∈</m:t>
                          </m:r>
                          <m:r>
                            <m:rPr>
                              <m:sty m:val="p"/>
                            </m:rPr>
                            <a:rPr lang="en-US" altLang="zh-CN" sz="2400" i="1" kern="0" smtClean="0">
                              <a:latin typeface="Cambria Math" panose="02040503050406030204" pitchFamily="18" charset="0"/>
                              <a:ea typeface="华文仿宋" panose="02010600040101010101" pitchFamily="2" charset="-122"/>
                              <a:cs typeface="Times New Roman" panose="02020603050405020304" pitchFamily="18" charset="0"/>
                            </a:rPr>
                            <m:t>S</m:t>
                          </m:r>
                        </m:sub>
                        <m:sup/>
                        <m:e>
                          <m:sSub>
                            <m:sSubPr>
                              <m:ctrlPr>
                                <a:rPr lang="en-US" altLang="zh-CN" sz="2400" b="1" i="1" kern="0" smtClean="0">
                                  <a:latin typeface="Cambria Math"/>
                                  <a:ea typeface="华文仿宋" panose="02010600040101010101" pitchFamily="2" charset="-122"/>
                                  <a:cs typeface="Times New Roman" panose="02020603050405020304" pitchFamily="18" charset="0"/>
                                </a:rPr>
                              </m:ctrlPr>
                            </m:sSubPr>
                            <m:e>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𝒊</m:t>
                              </m:r>
                            </m:sub>
                          </m:sSub>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m:t>
                          </m:r>
                          <m:sSub>
                            <m:sSubPr>
                              <m:ctrlPr>
                                <a:rPr lang="en-US" altLang="zh-CN" sz="2400" i="1" kern="0" smtClean="0">
                                  <a:latin typeface="Cambria Math"/>
                                  <a:ea typeface="华文仿宋" panose="02010600040101010101" pitchFamily="2" charset="-122"/>
                                  <a:cs typeface="Times New Roman" panose="02020603050405020304" pitchFamily="18" charset="0"/>
                                </a:rPr>
                              </m:ctrlPr>
                            </m:sSubPr>
                            <m:e>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𝒑</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𝒊</m:t>
                              </m:r>
                            </m:sub>
                          </m:sSub>
                        </m:e>
                      </m:nary>
                    </m:oMath>
                  </m:oMathPara>
                </a14:m>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spcBef>
                    <a:spcPts val="0"/>
                  </a:spcBef>
                  <a:buClr>
                    <a:srgbClr val="666600"/>
                  </a:buClr>
                  <a:buNone/>
                  <a:defRPr/>
                </a:pPr>
                <a14:m>
                  <m:oMathPara xmlns:m="http://schemas.openxmlformats.org/officeDocument/2006/math">
                    <m:oMathParaPr>
                      <m:jc m:val="centerGroup"/>
                    </m:oMathParaPr>
                    <m:oMath xmlns:m="http://schemas.openxmlformats.org/officeDocument/2006/math">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𝒔</m:t>
                      </m:r>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𝒕</m:t>
                      </m:r>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m:t>
                      </m:r>
                      <m:nary>
                        <m:naryPr>
                          <m:chr m:val="∑"/>
                          <m:supHide m:val="on"/>
                          <m:ctrlPr>
                            <a:rPr lang="en-US" altLang="zh-CN" sz="2400" i="1" kern="0">
                              <a:latin typeface="Cambria Math"/>
                              <a:ea typeface="华文仿宋" panose="02010600040101010101" pitchFamily="2" charset="-122"/>
                              <a:cs typeface="Times New Roman" panose="02020603050405020304" pitchFamily="18" charset="0"/>
                            </a:rPr>
                          </m:ctrlPr>
                        </m:naryPr>
                        <m:sub>
                          <m:sSub>
                            <m:sSubPr>
                              <m:ctrlPr>
                                <a:rPr lang="en-US" altLang="zh-CN" sz="2400" i="1" kern="0">
                                  <a:latin typeface="Cambria Math"/>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𝒊</m:t>
                              </m:r>
                            </m:sub>
                          </m:sSub>
                          <m:r>
                            <m:rPr>
                              <m:brk m:alnAt="7"/>
                            </m:rPr>
                            <a:rPr lang="zh-CN" altLang="en-US" sz="2400" i="1" kern="0">
                              <a:latin typeface="Cambria Math" panose="02040503050406030204" pitchFamily="18" charset="0"/>
                              <a:ea typeface="华文仿宋" panose="02010600040101010101" pitchFamily="2" charset="-122"/>
                              <a:cs typeface="Times New Roman" panose="02020603050405020304" pitchFamily="18" charset="0"/>
                            </a:rPr>
                            <m:t>∈</m:t>
                          </m:r>
                          <m:r>
                            <m:rPr>
                              <m:sty m:val="p"/>
                            </m:rP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S</m:t>
                          </m:r>
                        </m:sub>
                        <m:sup/>
                        <m:e>
                          <m:sSub>
                            <m:sSubPr>
                              <m:ctrlPr>
                                <a:rPr lang="en-US" altLang="zh-CN" sz="2400" i="1" kern="0">
                                  <a:latin typeface="Cambria Math"/>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𝒊</m:t>
                              </m:r>
                            </m:sub>
                          </m:sSub>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m:t>
                          </m:r>
                          <m:sSub>
                            <m:sSubPr>
                              <m:ctrlPr>
                                <a:rPr lang="en-US" altLang="zh-CN" sz="2400" i="1" kern="0">
                                  <a:latin typeface="Cambria Math"/>
                                  <a:ea typeface="华文仿宋" panose="02010600040101010101" pitchFamily="2" charset="-122"/>
                                  <a:cs typeface="Times New Roman" panose="02020603050405020304" pitchFamily="18" charset="0"/>
                                </a:rPr>
                              </m:ctrlPr>
                            </m:sSubPr>
                            <m:e>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𝒗</m:t>
                              </m:r>
                            </m:e>
                            <m:sub>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𝒊</m:t>
                              </m:r>
                            </m:sub>
                          </m:sSub>
                        </m:e>
                      </m:nary>
                      <m:r>
                        <a:rPr lang="en-US" altLang="zh-CN" sz="2400" i="1" kern="0" smtClean="0">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𝑪</m:t>
                      </m:r>
                    </m:oMath>
                  </m:oMathPara>
                </a14:m>
                <a:endParaRPr lang="zh-CN" altLang="en-US" sz="2400" kern="0" dirty="0">
                  <a:latin typeface="Cambria" panose="02040503050406030204" pitchFamily="18" charset="0"/>
                  <a:ea typeface="华文仿宋" panose="02010600040101010101" pitchFamily="2" charset="-122"/>
                  <a:cs typeface="Times New Roman" panose="02020603050405020304" pitchFamily="18" charset="0"/>
                </a:endParaRPr>
              </a:p>
            </p:txBody>
          </p:sp>
        </mc:Choice>
        <mc:Fallback xmlns="">
          <p:sp>
            <p:nvSpPr>
              <p:cNvPr id="8" name="Rectangle 5">
                <a:extLst>
                  <a:ext uri="{FF2B5EF4-FFF2-40B4-BE49-F238E27FC236}">
                    <a16:creationId xmlns:a16="http://schemas.microsoft.com/office/drawing/2014/main" id="{51B10850-534A-4F59-6007-91F664A90952}"/>
                  </a:ext>
                </a:extLst>
              </p:cNvPr>
              <p:cNvSpPr txBox="1">
                <a:spLocks noRot="1" noChangeAspect="1" noMove="1" noResize="1" noEditPoints="1" noAdjustHandles="1" noChangeArrowheads="1" noChangeShapeType="1" noTextEdit="1"/>
              </p:cNvSpPr>
              <p:nvPr/>
            </p:nvSpPr>
            <p:spPr bwMode="auto">
              <a:xfrm>
                <a:off x="1121192" y="703944"/>
                <a:ext cx="10499481" cy="6155779"/>
              </a:xfrm>
              <a:prstGeom prst="rect">
                <a:avLst/>
              </a:prstGeom>
              <a:blipFill>
                <a:blip r:embed="rId3"/>
                <a:stretch>
                  <a:fillRect l="-929" t="-891"/>
                </a:stretch>
              </a:blipFill>
              <a:ln>
                <a:noFill/>
              </a:ln>
            </p:spPr>
            <p:txBody>
              <a:bodyPr/>
              <a:lstStyle/>
              <a:p>
                <a:r>
                  <a:rPr lang="zh-CN" altLang="en-US">
                    <a:noFill/>
                  </a:rPr>
                  <a:t> </a:t>
                </a:r>
              </a:p>
            </p:txBody>
          </p:sp>
        </mc:Fallback>
      </mc:AlternateContent>
      <p:sp>
        <p:nvSpPr>
          <p:cNvPr id="2" name="对话气泡: 圆角矩形 1">
            <a:extLst>
              <a:ext uri="{FF2B5EF4-FFF2-40B4-BE49-F238E27FC236}">
                <a16:creationId xmlns="" xmlns:a16="http://schemas.microsoft.com/office/drawing/2014/main" id="{498ED9F9-4B93-3A38-922E-9A0FD9858277}"/>
              </a:ext>
            </a:extLst>
          </p:cNvPr>
          <p:cNvSpPr/>
          <p:nvPr/>
        </p:nvSpPr>
        <p:spPr>
          <a:xfrm>
            <a:off x="3802742" y="3037114"/>
            <a:ext cx="2119086" cy="39188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选取物品的比例</a:t>
            </a:r>
          </a:p>
        </p:txBody>
      </p:sp>
      <p:sp>
        <p:nvSpPr>
          <p:cNvPr id="4" name="对话气泡: 椭圆形 3">
            <a:extLst>
              <a:ext uri="{FF2B5EF4-FFF2-40B4-BE49-F238E27FC236}">
                <a16:creationId xmlns="" xmlns:a16="http://schemas.microsoft.com/office/drawing/2014/main" id="{D4A8FA1B-3951-9E5A-A532-2DB9DA566164}"/>
              </a:ext>
            </a:extLst>
          </p:cNvPr>
          <p:cNvSpPr/>
          <p:nvPr/>
        </p:nvSpPr>
        <p:spPr>
          <a:xfrm>
            <a:off x="7097486" y="3780109"/>
            <a:ext cx="2191657" cy="5225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优化目标</a:t>
            </a:r>
          </a:p>
        </p:txBody>
      </p:sp>
      <p:sp>
        <p:nvSpPr>
          <p:cNvPr id="9" name="对话气泡: 椭圆形 8">
            <a:extLst>
              <a:ext uri="{FF2B5EF4-FFF2-40B4-BE49-F238E27FC236}">
                <a16:creationId xmlns="" xmlns:a16="http://schemas.microsoft.com/office/drawing/2014/main" id="{D82F69D1-4B2F-F0BB-04EE-A9FE00406EF0}"/>
              </a:ext>
            </a:extLst>
          </p:cNvPr>
          <p:cNvSpPr/>
          <p:nvPr/>
        </p:nvSpPr>
        <p:spPr>
          <a:xfrm>
            <a:off x="7097486" y="4629194"/>
            <a:ext cx="2191657" cy="5225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约束条件</a:t>
            </a:r>
          </a:p>
        </p:txBody>
      </p:sp>
      <mc:AlternateContent xmlns:mc="http://schemas.openxmlformats.org/markup-compatibility/2006" xmlns:a14="http://schemas.microsoft.com/office/drawing/2010/main">
        <mc:Choice Requires="a14">
          <p:sp>
            <p:nvSpPr>
              <p:cNvPr id="5" name="对话气泡: 圆角矩形 4">
                <a:extLst>
                  <a:ext uri="{FF2B5EF4-FFF2-40B4-BE49-F238E27FC236}">
                    <a16:creationId xmlns="" xmlns:a16="http://schemas.microsoft.com/office/drawing/2014/main" id="{64A0AD45-FA64-00D7-18B9-884C390BE102}"/>
                  </a:ext>
                </a:extLst>
              </p:cNvPr>
              <p:cNvSpPr/>
              <p:nvPr/>
            </p:nvSpPr>
            <p:spPr>
              <a:xfrm>
                <a:off x="6023428" y="2921180"/>
                <a:ext cx="3817257" cy="47913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1" i="1" smtClean="0">
                            <a:latin typeface="Cambria Math"/>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zh-CN" altLang="en-US" b="1" i="1">
                        <a:latin typeface="Cambria Math" panose="02040503050406030204" pitchFamily="18" charset="0"/>
                      </a:rPr>
                      <m:t>只能</m:t>
                    </m:r>
                  </m:oMath>
                </a14:m>
                <a:r>
                  <a:rPr lang="zh-CN" altLang="en-US" b="1" dirty="0"/>
                  <a:t>取</a:t>
                </a:r>
                <a:r>
                  <a:rPr lang="en-US" altLang="zh-CN" b="1" dirty="0"/>
                  <a:t>0</a:t>
                </a:r>
                <a:r>
                  <a:rPr lang="zh-CN" altLang="en-US" b="1" dirty="0"/>
                  <a:t>或</a:t>
                </a:r>
                <a:r>
                  <a:rPr lang="en-US" altLang="zh-CN" b="1" dirty="0"/>
                  <a:t>1</a:t>
                </a:r>
                <a:r>
                  <a:rPr lang="zh-CN" altLang="en-US" b="1" dirty="0"/>
                  <a:t>时变为</a:t>
                </a:r>
                <a:r>
                  <a:rPr lang="en-US" altLang="zh-CN" b="1" dirty="0"/>
                  <a:t>0-1</a:t>
                </a:r>
                <a:r>
                  <a:rPr lang="zh-CN" altLang="en-US" b="1" dirty="0"/>
                  <a:t>背包问题</a:t>
                </a:r>
              </a:p>
            </p:txBody>
          </p:sp>
        </mc:Choice>
        <mc:Fallback xmlns="">
          <p:sp>
            <p:nvSpPr>
              <p:cNvPr id="5" name="对话气泡: 圆角矩形 4">
                <a:extLst>
                  <a:ext uri="{FF2B5EF4-FFF2-40B4-BE49-F238E27FC236}">
                    <a16:creationId xmlns:a16="http://schemas.microsoft.com/office/drawing/2014/main" id="{64A0AD45-FA64-00D7-18B9-884C390BE102}"/>
                  </a:ext>
                </a:extLst>
              </p:cNvPr>
              <p:cNvSpPr>
                <a:spLocks noRot="1" noChangeAspect="1" noMove="1" noResize="1" noEditPoints="1" noAdjustHandles="1" noChangeArrowheads="1" noChangeShapeType="1" noTextEdit="1"/>
              </p:cNvSpPr>
              <p:nvPr/>
            </p:nvSpPr>
            <p:spPr>
              <a:xfrm>
                <a:off x="6023428" y="2921180"/>
                <a:ext cx="3817257" cy="479139"/>
              </a:xfrm>
              <a:prstGeom prst="wedgeRoundRectCallou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373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贪心策略</a:t>
            </a:r>
          </a:p>
        </p:txBody>
      </p:sp>
      <p:sp>
        <p:nvSpPr>
          <p:cNvPr id="8" name="Rectangle 5">
            <a:extLst>
              <a:ext uri="{FF2B5EF4-FFF2-40B4-BE49-F238E27FC236}">
                <a16:creationId xmlns="" xmlns:a16="http://schemas.microsoft.com/office/drawing/2014/main" id="{51B10850-534A-4F59-6007-91F664A90952}"/>
              </a:ext>
            </a:extLst>
          </p:cNvPr>
          <p:cNvSpPr txBox="1">
            <a:spLocks noChangeArrowheads="1"/>
          </p:cNvSpPr>
          <p:nvPr/>
        </p:nvSpPr>
        <p:spPr bwMode="auto">
          <a:xfrm>
            <a:off x="1121192" y="703944"/>
            <a:ext cx="10499481" cy="169091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最高性价比优先</a:t>
            </a:r>
            <a:endParaRPr lang="en-US" altLang="zh-CN" kern="0" dirty="0">
              <a:solidFill>
                <a:srgbClr val="FF0000"/>
              </a:solidFill>
              <a:latin typeface="华文仿宋" panose="02010600040101010101" pitchFamily="2" charset="-122"/>
              <a:ea typeface="华文仿宋" panose="02010600040101010101" pitchFamily="2" charset="-122"/>
            </a:endParaRPr>
          </a:p>
          <a:p>
            <a:pPr marL="0" indent="0" eaLnBrk="1" hangingPunct="1">
              <a:buClr>
                <a:srgbClr val="666600"/>
              </a:buClr>
              <a:buNone/>
              <a:defRPr/>
            </a:pP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性价比</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价格</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体积</a:t>
            </a: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buClr>
                <a:srgbClr val="666600"/>
              </a:buClr>
              <a:buNone/>
              <a:defRPr/>
            </a:pP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优先选择</a:t>
            </a:r>
            <a:r>
              <a:rPr lang="zh-CN" altLang="en-US"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高性价比</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饮料全部装入，尽可能装满杯子</a:t>
            </a: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p:txBody>
      </p:sp>
      <p:graphicFrame>
        <p:nvGraphicFramePr>
          <p:cNvPr id="10" name="表格 3">
            <a:extLst>
              <a:ext uri="{FF2B5EF4-FFF2-40B4-BE49-F238E27FC236}">
                <a16:creationId xmlns="" xmlns:a16="http://schemas.microsoft.com/office/drawing/2014/main" id="{4610D54F-5A3F-AFF2-4804-9965B9CCF103}"/>
              </a:ext>
            </a:extLst>
          </p:cNvPr>
          <p:cNvGraphicFramePr>
            <a:graphicFrameLocks noGrp="1"/>
          </p:cNvGraphicFramePr>
          <p:nvPr>
            <p:extLst>
              <p:ext uri="{D42A27DB-BD31-4B8C-83A1-F6EECF244321}">
                <p14:modId xmlns:p14="http://schemas.microsoft.com/office/powerpoint/2010/main" val="1482243526"/>
              </p:ext>
            </p:extLst>
          </p:nvPr>
        </p:nvGraphicFramePr>
        <p:xfrm>
          <a:off x="1121192" y="2432783"/>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 xmlns:a16="http://schemas.microsoft.com/office/drawing/2014/main" val="2945052008"/>
                    </a:ext>
                  </a:extLst>
                </a:gridCol>
                <a:gridCol w="2032000">
                  <a:extLst>
                    <a:ext uri="{9D8B030D-6E8A-4147-A177-3AD203B41FA5}">
                      <a16:colId xmlns="" xmlns:a16="http://schemas.microsoft.com/office/drawing/2014/main" val="3122822081"/>
                    </a:ext>
                  </a:extLst>
                </a:gridCol>
                <a:gridCol w="2032000">
                  <a:extLst>
                    <a:ext uri="{9D8B030D-6E8A-4147-A177-3AD203B41FA5}">
                      <a16:colId xmlns="" xmlns:a16="http://schemas.microsoft.com/office/drawing/2014/main" val="2050217246"/>
                    </a:ext>
                  </a:extLst>
                </a:gridCol>
                <a:gridCol w="2032000">
                  <a:extLst>
                    <a:ext uri="{9D8B030D-6E8A-4147-A177-3AD203B41FA5}">
                      <a16:colId xmlns="" xmlns:a16="http://schemas.microsoft.com/office/drawing/2014/main" val="3875638358"/>
                    </a:ext>
                  </a:extLst>
                </a:gridCol>
              </a:tblGrid>
              <a:tr h="370840">
                <a:tc>
                  <a:txBody>
                    <a:bodyPr/>
                    <a:lstStyle/>
                    <a:p>
                      <a:pPr algn="ctr"/>
                      <a:r>
                        <a:rPr lang="zh-CN" altLang="en-US" b="1" dirty="0">
                          <a:latin typeface="楷体" panose="02010609060101010101" pitchFamily="49" charset="-122"/>
                          <a:ea typeface="楷体" panose="02010609060101010101" pitchFamily="49" charset="-122"/>
                        </a:rPr>
                        <a:t>饮料</a:t>
                      </a:r>
                    </a:p>
                  </a:txBody>
                  <a:tcPr/>
                </a:tc>
                <a:tc>
                  <a:txBody>
                    <a:bodyPr/>
                    <a:lstStyle/>
                    <a:p>
                      <a:pPr algn="ctr"/>
                      <a:r>
                        <a:rPr lang="zh-CN" altLang="en-US" b="1" dirty="0">
                          <a:latin typeface="楷体" panose="02010609060101010101" pitchFamily="49" charset="-122"/>
                          <a:ea typeface="楷体" panose="02010609060101010101" pitchFamily="49" charset="-122"/>
                        </a:rPr>
                        <a:t>价格（元）</a:t>
                      </a:r>
                    </a:p>
                  </a:txBody>
                  <a:tcPr/>
                </a:tc>
                <a:tc>
                  <a:txBody>
                    <a:bodyPr/>
                    <a:lstStyle/>
                    <a:p>
                      <a:pPr algn="ctr"/>
                      <a:r>
                        <a:rPr lang="zh-CN" altLang="en-US" b="1" dirty="0">
                          <a:latin typeface="楷体" panose="02010609060101010101" pitchFamily="49" charset="-122"/>
                          <a:ea typeface="楷体" panose="02010609060101010101" pitchFamily="49" charset="-122"/>
                        </a:rPr>
                        <a:t>体积（</a:t>
                      </a:r>
                      <a:r>
                        <a:rPr lang="en-US" altLang="zh-CN" b="1" dirty="0">
                          <a:latin typeface="楷体" panose="02010609060101010101" pitchFamily="49" charset="-122"/>
                          <a:ea typeface="楷体" panose="02010609060101010101" pitchFamily="49" charset="-122"/>
                        </a:rPr>
                        <a:t>ml</a:t>
                      </a:r>
                      <a:r>
                        <a:rPr lang="zh-CN" altLang="en-US" b="1" dirty="0">
                          <a:latin typeface="楷体" panose="02010609060101010101" pitchFamily="49" charset="-122"/>
                          <a:ea typeface="楷体" panose="02010609060101010101" pitchFamily="49" charset="-122"/>
                        </a:rPr>
                        <a:t>）</a:t>
                      </a:r>
                    </a:p>
                  </a:txBody>
                  <a:tcPr/>
                </a:tc>
                <a:tc>
                  <a:txBody>
                    <a:bodyPr/>
                    <a:lstStyle/>
                    <a:p>
                      <a:pPr algn="ctr"/>
                      <a:r>
                        <a:rPr lang="zh-CN" altLang="en-US" b="1" dirty="0">
                          <a:latin typeface="楷体" panose="02010609060101010101" pitchFamily="49" charset="-122"/>
                          <a:ea typeface="楷体" panose="02010609060101010101" pitchFamily="49" charset="-122"/>
                        </a:rPr>
                        <a:t>性价比（元</a:t>
                      </a:r>
                      <a:r>
                        <a:rPr lang="en-US" altLang="zh-CN" b="1" dirty="0">
                          <a:latin typeface="楷体" panose="02010609060101010101" pitchFamily="49" charset="-122"/>
                          <a:ea typeface="楷体" panose="02010609060101010101" pitchFamily="49" charset="-122"/>
                        </a:rPr>
                        <a:t>/ml</a:t>
                      </a:r>
                      <a:r>
                        <a:rPr lang="zh-CN" altLang="en-US" b="1" dirty="0">
                          <a:latin typeface="楷体" panose="02010609060101010101" pitchFamily="49" charset="-122"/>
                          <a:ea typeface="楷体" panose="02010609060101010101" pitchFamily="49" charset="-122"/>
                        </a:rPr>
                        <a:t>）</a:t>
                      </a:r>
                    </a:p>
                  </a:txBody>
                  <a:tcPr/>
                </a:tc>
                <a:extLst>
                  <a:ext uri="{0D108BD9-81ED-4DB2-BD59-A6C34878D82A}">
                    <a16:rowId xmlns="" xmlns:a16="http://schemas.microsoft.com/office/drawing/2014/main" val="2184916375"/>
                  </a:ext>
                </a:extLst>
              </a:tr>
              <a:tr h="370840">
                <a:tc>
                  <a:txBody>
                    <a:bodyPr/>
                    <a:lstStyle/>
                    <a:p>
                      <a:pPr algn="ctr"/>
                      <a:r>
                        <a:rPr lang="zh-CN" altLang="en-US" b="1" dirty="0">
                          <a:latin typeface="楷体" panose="02010609060101010101" pitchFamily="49" charset="-122"/>
                          <a:ea typeface="楷体" panose="02010609060101010101" pitchFamily="49" charset="-122"/>
                        </a:rPr>
                        <a:t>苏打水</a:t>
                      </a:r>
                    </a:p>
                  </a:txBody>
                  <a:tcPr/>
                </a:tc>
                <a:tc>
                  <a:txBody>
                    <a:bodyPr/>
                    <a:lstStyle/>
                    <a:p>
                      <a:pPr algn="ctr"/>
                      <a:r>
                        <a:rPr lang="en-US" altLang="zh-CN" b="1" dirty="0">
                          <a:latin typeface="楷体" panose="02010609060101010101" pitchFamily="49" charset="-122"/>
                          <a:ea typeface="楷体" panose="02010609060101010101" pitchFamily="49" charset="-122"/>
                        </a:rPr>
                        <a:t>60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600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0.10</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1576898417"/>
                  </a:ext>
                </a:extLst>
              </a:tr>
              <a:tr h="370840">
                <a:tc>
                  <a:txBody>
                    <a:bodyPr/>
                    <a:lstStyle/>
                    <a:p>
                      <a:pPr algn="ctr"/>
                      <a:r>
                        <a:rPr lang="zh-CN" altLang="en-US" b="1" dirty="0">
                          <a:latin typeface="楷体" panose="02010609060101010101" pitchFamily="49" charset="-122"/>
                          <a:ea typeface="楷体" panose="02010609060101010101" pitchFamily="49" charset="-122"/>
                        </a:rPr>
                        <a:t>汽水</a:t>
                      </a:r>
                    </a:p>
                  </a:txBody>
                  <a:tcPr/>
                </a:tc>
                <a:tc>
                  <a:txBody>
                    <a:bodyPr/>
                    <a:lstStyle/>
                    <a:p>
                      <a:pPr algn="ctr"/>
                      <a:r>
                        <a:rPr lang="en-US" altLang="zh-CN" b="1" dirty="0">
                          <a:latin typeface="楷体" panose="02010609060101010101" pitchFamily="49" charset="-122"/>
                          <a:ea typeface="楷体" panose="02010609060101010101" pitchFamily="49" charset="-122"/>
                        </a:rPr>
                        <a:t>10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250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0.04</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1328036930"/>
                  </a:ext>
                </a:extLst>
              </a:tr>
              <a:tr h="370840">
                <a:tc>
                  <a:txBody>
                    <a:bodyPr/>
                    <a:lstStyle/>
                    <a:p>
                      <a:pPr algn="ctr"/>
                      <a:r>
                        <a:rPr lang="zh-CN" altLang="en-US" b="1" dirty="0">
                          <a:latin typeface="楷体" panose="02010609060101010101" pitchFamily="49" charset="-122"/>
                          <a:ea typeface="楷体" panose="02010609060101010101" pitchFamily="49" charset="-122"/>
                        </a:rPr>
                        <a:t>橙汁</a:t>
                      </a:r>
                    </a:p>
                  </a:txBody>
                  <a:tcPr/>
                </a:tc>
                <a:tc>
                  <a:txBody>
                    <a:bodyPr/>
                    <a:lstStyle/>
                    <a:p>
                      <a:pPr algn="ctr"/>
                      <a:r>
                        <a:rPr lang="en-US" altLang="zh-CN" b="1" dirty="0">
                          <a:latin typeface="楷体" panose="02010609060101010101" pitchFamily="49" charset="-122"/>
                          <a:ea typeface="楷体" panose="02010609060101010101" pitchFamily="49" charset="-122"/>
                        </a:rPr>
                        <a:t>36</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200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0.18</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3046613777"/>
                  </a:ext>
                </a:extLst>
              </a:tr>
              <a:tr h="370840">
                <a:tc>
                  <a:txBody>
                    <a:bodyPr/>
                    <a:lstStyle/>
                    <a:p>
                      <a:pPr algn="ctr"/>
                      <a:r>
                        <a:rPr lang="zh-CN" altLang="en-US" b="1" dirty="0">
                          <a:latin typeface="楷体" panose="02010609060101010101" pitchFamily="49" charset="-122"/>
                          <a:ea typeface="楷体" panose="02010609060101010101" pitchFamily="49" charset="-122"/>
                        </a:rPr>
                        <a:t>苹果汁</a:t>
                      </a:r>
                    </a:p>
                  </a:txBody>
                  <a:tcPr/>
                </a:tc>
                <a:tc>
                  <a:txBody>
                    <a:bodyPr/>
                    <a:lstStyle/>
                    <a:p>
                      <a:pPr algn="ctr"/>
                      <a:r>
                        <a:rPr lang="en-US" altLang="zh-CN" b="1" dirty="0">
                          <a:latin typeface="楷体" panose="02010609060101010101" pitchFamily="49" charset="-122"/>
                          <a:ea typeface="楷体" panose="02010609060101010101" pitchFamily="49" charset="-122"/>
                        </a:rPr>
                        <a:t>16</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100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0.16</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78770916"/>
                  </a:ext>
                </a:extLst>
              </a:tr>
              <a:tr h="370840">
                <a:tc>
                  <a:txBody>
                    <a:bodyPr/>
                    <a:lstStyle/>
                    <a:p>
                      <a:pPr algn="ctr"/>
                      <a:r>
                        <a:rPr lang="zh-CN" altLang="en-US" b="1" dirty="0">
                          <a:latin typeface="楷体" panose="02010609060101010101" pitchFamily="49" charset="-122"/>
                          <a:ea typeface="楷体" panose="02010609060101010101" pitchFamily="49" charset="-122"/>
                        </a:rPr>
                        <a:t>西瓜汁</a:t>
                      </a:r>
                    </a:p>
                  </a:txBody>
                  <a:tcPr/>
                </a:tc>
                <a:tc>
                  <a:txBody>
                    <a:bodyPr/>
                    <a:lstStyle/>
                    <a:p>
                      <a:pPr algn="ctr"/>
                      <a:r>
                        <a:rPr lang="en-US" altLang="zh-CN" b="1" dirty="0">
                          <a:latin typeface="楷体" panose="02010609060101010101" pitchFamily="49" charset="-122"/>
                          <a:ea typeface="楷体" panose="02010609060101010101" pitchFamily="49" charset="-122"/>
                        </a:rPr>
                        <a:t>45</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300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0.15</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2642911027"/>
                  </a:ext>
                </a:extLst>
              </a:tr>
            </a:tbl>
          </a:graphicData>
        </a:graphic>
      </p:graphicFrame>
    </p:spTree>
    <p:extLst>
      <p:ext uri="{BB962C8B-B14F-4D97-AF65-F5344CB8AC3E}">
        <p14:creationId xmlns:p14="http://schemas.microsoft.com/office/powerpoint/2010/main" val="381375663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算法实例</a:t>
            </a:r>
          </a:p>
        </p:txBody>
      </p:sp>
      <p:sp>
        <p:nvSpPr>
          <p:cNvPr id="8" name="Rectangle 5">
            <a:extLst>
              <a:ext uri="{FF2B5EF4-FFF2-40B4-BE49-F238E27FC236}">
                <a16:creationId xmlns="" xmlns:a16="http://schemas.microsoft.com/office/drawing/2014/main" id="{51B10850-534A-4F59-6007-91F664A90952}"/>
              </a:ext>
            </a:extLst>
          </p:cNvPr>
          <p:cNvSpPr txBox="1">
            <a:spLocks noChangeArrowheads="1"/>
          </p:cNvSpPr>
          <p:nvPr/>
        </p:nvSpPr>
        <p:spPr bwMode="auto">
          <a:xfrm>
            <a:off x="1121192" y="703945"/>
            <a:ext cx="10499481" cy="12409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最高性价比优先</a:t>
            </a:r>
            <a:endParaRPr lang="en-US" altLang="zh-CN" kern="0" dirty="0">
              <a:solidFill>
                <a:srgbClr val="FF0000"/>
              </a:solidFill>
              <a:latin typeface="华文仿宋" panose="02010600040101010101" pitchFamily="2" charset="-122"/>
              <a:ea typeface="华文仿宋" panose="02010600040101010101" pitchFamily="2" charset="-122"/>
            </a:endParaRPr>
          </a:p>
          <a:p>
            <a:pPr marL="0" indent="0" eaLnBrk="1" hangingPunct="1">
              <a:buClr>
                <a:srgbClr val="666600"/>
              </a:buClr>
              <a:buNone/>
              <a:defRPr/>
            </a:pP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解决方案</a:t>
            </a: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p:txBody>
      </p:sp>
      <p:graphicFrame>
        <p:nvGraphicFramePr>
          <p:cNvPr id="10" name="表格 3">
            <a:extLst>
              <a:ext uri="{FF2B5EF4-FFF2-40B4-BE49-F238E27FC236}">
                <a16:creationId xmlns="" xmlns:a16="http://schemas.microsoft.com/office/drawing/2014/main" id="{4610D54F-5A3F-AFF2-4804-9965B9CCF103}"/>
              </a:ext>
            </a:extLst>
          </p:cNvPr>
          <p:cNvGraphicFramePr>
            <a:graphicFrameLocks noGrp="1"/>
          </p:cNvGraphicFramePr>
          <p:nvPr>
            <p:extLst>
              <p:ext uri="{D42A27DB-BD31-4B8C-83A1-F6EECF244321}">
                <p14:modId xmlns:p14="http://schemas.microsoft.com/office/powerpoint/2010/main" val="453258019"/>
              </p:ext>
            </p:extLst>
          </p:nvPr>
        </p:nvGraphicFramePr>
        <p:xfrm>
          <a:off x="6472217" y="1982842"/>
          <a:ext cx="5148456" cy="2468880"/>
        </p:xfrm>
        <a:graphic>
          <a:graphicData uri="http://schemas.openxmlformats.org/drawingml/2006/table">
            <a:tbl>
              <a:tblPr firstRow="1" bandRow="1">
                <a:tableStyleId>{5C22544A-7EE6-4342-B048-85BDC9FD1C3A}</a:tableStyleId>
              </a:tblPr>
              <a:tblGrid>
                <a:gridCol w="1287114">
                  <a:extLst>
                    <a:ext uri="{9D8B030D-6E8A-4147-A177-3AD203B41FA5}">
                      <a16:colId xmlns="" xmlns:a16="http://schemas.microsoft.com/office/drawing/2014/main" val="2945052008"/>
                    </a:ext>
                  </a:extLst>
                </a:gridCol>
                <a:gridCol w="1287114">
                  <a:extLst>
                    <a:ext uri="{9D8B030D-6E8A-4147-A177-3AD203B41FA5}">
                      <a16:colId xmlns="" xmlns:a16="http://schemas.microsoft.com/office/drawing/2014/main" val="3122822081"/>
                    </a:ext>
                  </a:extLst>
                </a:gridCol>
                <a:gridCol w="1287114">
                  <a:extLst>
                    <a:ext uri="{9D8B030D-6E8A-4147-A177-3AD203B41FA5}">
                      <a16:colId xmlns="" xmlns:a16="http://schemas.microsoft.com/office/drawing/2014/main" val="2050217246"/>
                    </a:ext>
                  </a:extLst>
                </a:gridCol>
                <a:gridCol w="1287114">
                  <a:extLst>
                    <a:ext uri="{9D8B030D-6E8A-4147-A177-3AD203B41FA5}">
                      <a16:colId xmlns="" xmlns:a16="http://schemas.microsoft.com/office/drawing/2014/main" val="3875638358"/>
                    </a:ext>
                  </a:extLst>
                </a:gridCol>
              </a:tblGrid>
              <a:tr h="355390">
                <a:tc>
                  <a:txBody>
                    <a:bodyPr/>
                    <a:lstStyle/>
                    <a:p>
                      <a:pPr algn="ctr"/>
                      <a:r>
                        <a:rPr lang="zh-CN" altLang="en-US" b="1" dirty="0">
                          <a:latin typeface="楷体" panose="02010609060101010101" pitchFamily="49" charset="-122"/>
                          <a:ea typeface="楷体" panose="02010609060101010101" pitchFamily="49" charset="-122"/>
                        </a:rPr>
                        <a:t>饮料</a:t>
                      </a:r>
                    </a:p>
                  </a:txBody>
                  <a:tcPr/>
                </a:tc>
                <a:tc>
                  <a:txBody>
                    <a:bodyPr/>
                    <a:lstStyle/>
                    <a:p>
                      <a:pPr algn="ctr"/>
                      <a:r>
                        <a:rPr lang="zh-CN" altLang="en-US" b="1" dirty="0">
                          <a:latin typeface="楷体" panose="02010609060101010101" pitchFamily="49" charset="-122"/>
                          <a:ea typeface="楷体" panose="02010609060101010101" pitchFamily="49" charset="-122"/>
                        </a:rPr>
                        <a:t>价格（元）</a:t>
                      </a:r>
                    </a:p>
                  </a:txBody>
                  <a:tcPr/>
                </a:tc>
                <a:tc>
                  <a:txBody>
                    <a:bodyPr/>
                    <a:lstStyle/>
                    <a:p>
                      <a:pPr algn="ctr"/>
                      <a:r>
                        <a:rPr lang="zh-CN" altLang="en-US" b="1" dirty="0">
                          <a:latin typeface="楷体" panose="02010609060101010101" pitchFamily="49" charset="-122"/>
                          <a:ea typeface="楷体" panose="02010609060101010101" pitchFamily="49" charset="-122"/>
                        </a:rPr>
                        <a:t>体积（</a:t>
                      </a:r>
                      <a:r>
                        <a:rPr lang="en-US" altLang="zh-CN" b="1" dirty="0">
                          <a:latin typeface="楷体" panose="02010609060101010101" pitchFamily="49" charset="-122"/>
                          <a:ea typeface="楷体" panose="02010609060101010101" pitchFamily="49" charset="-122"/>
                        </a:rPr>
                        <a:t>ml</a:t>
                      </a:r>
                      <a:r>
                        <a:rPr lang="zh-CN" altLang="en-US" b="1" dirty="0">
                          <a:latin typeface="楷体" panose="02010609060101010101" pitchFamily="49" charset="-122"/>
                          <a:ea typeface="楷体" panose="02010609060101010101" pitchFamily="49" charset="-122"/>
                        </a:rPr>
                        <a:t>）</a:t>
                      </a:r>
                    </a:p>
                  </a:txBody>
                  <a:tcPr/>
                </a:tc>
                <a:tc>
                  <a:txBody>
                    <a:bodyPr/>
                    <a:lstStyle/>
                    <a:p>
                      <a:pPr algn="ctr"/>
                      <a:r>
                        <a:rPr lang="zh-CN" altLang="en-US" b="1" dirty="0">
                          <a:latin typeface="楷体" panose="02010609060101010101" pitchFamily="49" charset="-122"/>
                          <a:ea typeface="楷体" panose="02010609060101010101" pitchFamily="49" charset="-122"/>
                        </a:rPr>
                        <a:t>性价比（元</a:t>
                      </a:r>
                      <a:r>
                        <a:rPr lang="en-US" altLang="zh-CN" b="1" dirty="0">
                          <a:latin typeface="楷体" panose="02010609060101010101" pitchFamily="49" charset="-122"/>
                          <a:ea typeface="楷体" panose="02010609060101010101" pitchFamily="49" charset="-122"/>
                        </a:rPr>
                        <a:t>/ml</a:t>
                      </a:r>
                      <a:r>
                        <a:rPr lang="zh-CN" altLang="en-US" b="1" dirty="0">
                          <a:latin typeface="楷体" panose="02010609060101010101" pitchFamily="49" charset="-122"/>
                          <a:ea typeface="楷体" panose="02010609060101010101" pitchFamily="49" charset="-122"/>
                        </a:rPr>
                        <a:t>）</a:t>
                      </a:r>
                    </a:p>
                  </a:txBody>
                  <a:tcPr/>
                </a:tc>
                <a:extLst>
                  <a:ext uri="{0D108BD9-81ED-4DB2-BD59-A6C34878D82A}">
                    <a16:rowId xmlns="" xmlns:a16="http://schemas.microsoft.com/office/drawing/2014/main" val="2184916375"/>
                  </a:ext>
                </a:extLst>
              </a:tr>
              <a:tr h="355390">
                <a:tc>
                  <a:txBody>
                    <a:bodyPr/>
                    <a:lstStyle/>
                    <a:p>
                      <a:pPr algn="ctr"/>
                      <a:r>
                        <a:rPr lang="zh-CN" altLang="en-US" b="1" dirty="0">
                          <a:latin typeface="楷体" panose="02010609060101010101" pitchFamily="49" charset="-122"/>
                          <a:ea typeface="楷体" panose="02010609060101010101" pitchFamily="49" charset="-122"/>
                        </a:rPr>
                        <a:t>橙汁</a:t>
                      </a:r>
                    </a:p>
                  </a:txBody>
                  <a:tcPr/>
                </a:tc>
                <a:tc>
                  <a:txBody>
                    <a:bodyPr/>
                    <a:lstStyle/>
                    <a:p>
                      <a:pPr algn="ctr"/>
                      <a:r>
                        <a:rPr lang="en-US" altLang="zh-CN" b="1" dirty="0">
                          <a:latin typeface="楷体" panose="02010609060101010101" pitchFamily="49" charset="-122"/>
                          <a:ea typeface="楷体" panose="02010609060101010101" pitchFamily="49" charset="-122"/>
                        </a:rPr>
                        <a:t>36</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200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0.18</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1576898417"/>
                  </a:ext>
                </a:extLst>
              </a:tr>
              <a:tr h="355390">
                <a:tc>
                  <a:txBody>
                    <a:bodyPr/>
                    <a:lstStyle/>
                    <a:p>
                      <a:pPr algn="ctr"/>
                      <a:r>
                        <a:rPr lang="zh-CN" altLang="en-US" b="1" dirty="0">
                          <a:latin typeface="楷体" panose="02010609060101010101" pitchFamily="49" charset="-122"/>
                          <a:ea typeface="楷体" panose="02010609060101010101" pitchFamily="49" charset="-122"/>
                        </a:rPr>
                        <a:t>苹果汁</a:t>
                      </a:r>
                    </a:p>
                  </a:txBody>
                  <a:tcPr/>
                </a:tc>
                <a:tc>
                  <a:txBody>
                    <a:bodyPr/>
                    <a:lstStyle/>
                    <a:p>
                      <a:pPr algn="ctr"/>
                      <a:r>
                        <a:rPr lang="en-US" altLang="zh-CN" b="1" dirty="0">
                          <a:latin typeface="楷体" panose="02010609060101010101" pitchFamily="49" charset="-122"/>
                          <a:ea typeface="楷体" panose="02010609060101010101" pitchFamily="49" charset="-122"/>
                        </a:rPr>
                        <a:t>16</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100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0.16</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1328036930"/>
                  </a:ext>
                </a:extLst>
              </a:tr>
              <a:tr h="355390">
                <a:tc>
                  <a:txBody>
                    <a:bodyPr/>
                    <a:lstStyle/>
                    <a:p>
                      <a:pPr algn="ctr"/>
                      <a:r>
                        <a:rPr lang="zh-CN" altLang="en-US" b="1" dirty="0">
                          <a:latin typeface="楷体" panose="02010609060101010101" pitchFamily="49" charset="-122"/>
                          <a:ea typeface="楷体" panose="02010609060101010101" pitchFamily="49" charset="-122"/>
                        </a:rPr>
                        <a:t>西瓜汁</a:t>
                      </a:r>
                    </a:p>
                  </a:txBody>
                  <a:tcPr/>
                </a:tc>
                <a:tc>
                  <a:txBody>
                    <a:bodyPr/>
                    <a:lstStyle/>
                    <a:p>
                      <a:pPr algn="ctr"/>
                      <a:r>
                        <a:rPr lang="en-US" altLang="zh-CN" b="1" dirty="0">
                          <a:latin typeface="楷体" panose="02010609060101010101" pitchFamily="49" charset="-122"/>
                          <a:ea typeface="楷体" panose="02010609060101010101" pitchFamily="49" charset="-122"/>
                        </a:rPr>
                        <a:t>45</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300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0.15</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3046613777"/>
                  </a:ext>
                </a:extLst>
              </a:tr>
              <a:tr h="355390">
                <a:tc>
                  <a:txBody>
                    <a:bodyPr/>
                    <a:lstStyle/>
                    <a:p>
                      <a:pPr algn="ctr"/>
                      <a:r>
                        <a:rPr lang="zh-CN" altLang="en-US" b="1" dirty="0">
                          <a:latin typeface="楷体" panose="02010609060101010101" pitchFamily="49" charset="-122"/>
                          <a:ea typeface="楷体" panose="02010609060101010101" pitchFamily="49" charset="-122"/>
                        </a:rPr>
                        <a:t>苏打水</a:t>
                      </a:r>
                    </a:p>
                  </a:txBody>
                  <a:tcPr/>
                </a:tc>
                <a:tc>
                  <a:txBody>
                    <a:bodyPr/>
                    <a:lstStyle/>
                    <a:p>
                      <a:pPr algn="ctr"/>
                      <a:r>
                        <a:rPr lang="en-US" altLang="zh-CN" b="1" dirty="0">
                          <a:latin typeface="楷体" panose="02010609060101010101" pitchFamily="49" charset="-122"/>
                          <a:ea typeface="楷体" panose="02010609060101010101" pitchFamily="49" charset="-122"/>
                        </a:rPr>
                        <a:t>60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600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0.10</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78770916"/>
                  </a:ext>
                </a:extLst>
              </a:tr>
              <a:tr h="355390">
                <a:tc>
                  <a:txBody>
                    <a:bodyPr/>
                    <a:lstStyle/>
                    <a:p>
                      <a:pPr algn="ctr"/>
                      <a:r>
                        <a:rPr lang="zh-CN" altLang="en-US" b="1" dirty="0">
                          <a:latin typeface="楷体" panose="02010609060101010101" pitchFamily="49" charset="-122"/>
                          <a:ea typeface="楷体" panose="02010609060101010101" pitchFamily="49" charset="-122"/>
                        </a:rPr>
                        <a:t>汽水</a:t>
                      </a:r>
                    </a:p>
                  </a:txBody>
                  <a:tcPr/>
                </a:tc>
                <a:tc>
                  <a:txBody>
                    <a:bodyPr/>
                    <a:lstStyle/>
                    <a:p>
                      <a:pPr algn="ctr"/>
                      <a:r>
                        <a:rPr lang="en-US" altLang="zh-CN" b="1" dirty="0">
                          <a:latin typeface="楷体" panose="02010609060101010101" pitchFamily="49" charset="-122"/>
                          <a:ea typeface="楷体" panose="02010609060101010101" pitchFamily="49" charset="-122"/>
                        </a:rPr>
                        <a:t>10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250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0.04</a:t>
                      </a: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2642911027"/>
                  </a:ext>
                </a:extLst>
              </a:tr>
            </a:tbl>
          </a:graphicData>
        </a:graphic>
      </p:graphicFrame>
      <p:graphicFrame>
        <p:nvGraphicFramePr>
          <p:cNvPr id="5" name="表格 3">
            <a:extLst>
              <a:ext uri="{FF2B5EF4-FFF2-40B4-BE49-F238E27FC236}">
                <a16:creationId xmlns="" xmlns:a16="http://schemas.microsoft.com/office/drawing/2014/main" id="{8428F380-9C34-239D-2FE2-1B577FD1BB3B}"/>
              </a:ext>
            </a:extLst>
          </p:cNvPr>
          <p:cNvGraphicFramePr>
            <a:graphicFrameLocks noGrp="1"/>
          </p:cNvGraphicFramePr>
          <p:nvPr>
            <p:extLst>
              <p:ext uri="{D42A27DB-BD31-4B8C-83A1-F6EECF244321}">
                <p14:modId xmlns:p14="http://schemas.microsoft.com/office/powerpoint/2010/main" val="360322355"/>
              </p:ext>
            </p:extLst>
          </p:nvPr>
        </p:nvGraphicFramePr>
        <p:xfrm>
          <a:off x="571327" y="1982842"/>
          <a:ext cx="4974808" cy="2103120"/>
        </p:xfrm>
        <a:graphic>
          <a:graphicData uri="http://schemas.openxmlformats.org/drawingml/2006/table">
            <a:tbl>
              <a:tblPr firstRow="1" bandRow="1">
                <a:tableStyleId>{5C22544A-7EE6-4342-B048-85BDC9FD1C3A}</a:tableStyleId>
              </a:tblPr>
              <a:tblGrid>
                <a:gridCol w="1243702">
                  <a:extLst>
                    <a:ext uri="{9D8B030D-6E8A-4147-A177-3AD203B41FA5}">
                      <a16:colId xmlns="" xmlns:a16="http://schemas.microsoft.com/office/drawing/2014/main" val="2945052008"/>
                    </a:ext>
                  </a:extLst>
                </a:gridCol>
                <a:gridCol w="1243702">
                  <a:extLst>
                    <a:ext uri="{9D8B030D-6E8A-4147-A177-3AD203B41FA5}">
                      <a16:colId xmlns="" xmlns:a16="http://schemas.microsoft.com/office/drawing/2014/main" val="3122822081"/>
                    </a:ext>
                  </a:extLst>
                </a:gridCol>
                <a:gridCol w="1243702">
                  <a:extLst>
                    <a:ext uri="{9D8B030D-6E8A-4147-A177-3AD203B41FA5}">
                      <a16:colId xmlns="" xmlns:a16="http://schemas.microsoft.com/office/drawing/2014/main" val="2050217246"/>
                    </a:ext>
                  </a:extLst>
                </a:gridCol>
                <a:gridCol w="1243702">
                  <a:extLst>
                    <a:ext uri="{9D8B030D-6E8A-4147-A177-3AD203B41FA5}">
                      <a16:colId xmlns="" xmlns:a16="http://schemas.microsoft.com/office/drawing/2014/main" val="3875638358"/>
                    </a:ext>
                  </a:extLst>
                </a:gridCol>
              </a:tblGrid>
              <a:tr h="337989">
                <a:tc>
                  <a:txBody>
                    <a:bodyPr/>
                    <a:lstStyle/>
                    <a:p>
                      <a:pPr algn="ctr"/>
                      <a:r>
                        <a:rPr lang="zh-CN" altLang="en-US" b="1" dirty="0">
                          <a:latin typeface="楷体" panose="02010609060101010101" pitchFamily="49" charset="-122"/>
                          <a:ea typeface="楷体" panose="02010609060101010101" pitchFamily="49" charset="-122"/>
                        </a:rPr>
                        <a:t>饮料</a:t>
                      </a:r>
                    </a:p>
                  </a:txBody>
                  <a:tcPr anchor="ctr"/>
                </a:tc>
                <a:tc>
                  <a:txBody>
                    <a:bodyPr/>
                    <a:lstStyle/>
                    <a:p>
                      <a:pPr algn="ctr"/>
                      <a:r>
                        <a:rPr lang="zh-CN" altLang="en-US" b="1" dirty="0">
                          <a:latin typeface="楷体" panose="02010609060101010101" pitchFamily="49" charset="-122"/>
                          <a:ea typeface="楷体" panose="02010609060101010101" pitchFamily="49" charset="-122"/>
                        </a:rPr>
                        <a:t>价格（元）</a:t>
                      </a:r>
                    </a:p>
                  </a:txBody>
                  <a:tcPr anchor="ctr"/>
                </a:tc>
                <a:tc>
                  <a:txBody>
                    <a:bodyPr/>
                    <a:lstStyle/>
                    <a:p>
                      <a:pPr algn="ctr"/>
                      <a:r>
                        <a:rPr lang="zh-CN" altLang="en-US" b="1" dirty="0">
                          <a:latin typeface="楷体" panose="02010609060101010101" pitchFamily="49" charset="-122"/>
                          <a:ea typeface="楷体" panose="02010609060101010101" pitchFamily="49" charset="-122"/>
                        </a:rPr>
                        <a:t>体积（</a:t>
                      </a:r>
                      <a:r>
                        <a:rPr lang="en-US" altLang="zh-CN" b="1" dirty="0">
                          <a:latin typeface="楷体" panose="02010609060101010101" pitchFamily="49" charset="-122"/>
                          <a:ea typeface="楷体" panose="02010609060101010101" pitchFamily="49" charset="-122"/>
                        </a:rPr>
                        <a:t>ml</a:t>
                      </a:r>
                      <a:r>
                        <a:rPr lang="zh-CN" altLang="en-US" b="1" dirty="0">
                          <a:latin typeface="楷体" panose="02010609060101010101" pitchFamily="49" charset="-122"/>
                          <a:ea typeface="楷体" panose="02010609060101010101" pitchFamily="49" charset="-122"/>
                        </a:rPr>
                        <a:t>）</a:t>
                      </a:r>
                    </a:p>
                  </a:txBody>
                  <a:tcPr anchor="ctr"/>
                </a:tc>
                <a:tc>
                  <a:txBody>
                    <a:bodyPr/>
                    <a:lstStyle/>
                    <a:p>
                      <a:pPr algn="ctr"/>
                      <a:r>
                        <a:rPr lang="zh-CN" altLang="en-US" b="1" dirty="0">
                          <a:latin typeface="楷体" panose="02010609060101010101" pitchFamily="49" charset="-122"/>
                          <a:ea typeface="楷体" panose="02010609060101010101" pitchFamily="49" charset="-122"/>
                        </a:rPr>
                        <a:t>总价格（元）</a:t>
                      </a:r>
                    </a:p>
                  </a:txBody>
                  <a:tcPr anchor="ctr"/>
                </a:tc>
                <a:extLst>
                  <a:ext uri="{0D108BD9-81ED-4DB2-BD59-A6C34878D82A}">
                    <a16:rowId xmlns="" xmlns:a16="http://schemas.microsoft.com/office/drawing/2014/main" val="2184916375"/>
                  </a:ext>
                </a:extLst>
              </a:tr>
              <a:tr h="337989">
                <a:tc>
                  <a:txBody>
                    <a:bodyPr/>
                    <a:lstStyle/>
                    <a:p>
                      <a:pPr algn="ctr"/>
                      <a:r>
                        <a:rPr lang="zh-CN" altLang="en-US" b="1" dirty="0">
                          <a:latin typeface="楷体" panose="02010609060101010101" pitchFamily="49" charset="-122"/>
                          <a:ea typeface="楷体" panose="02010609060101010101" pitchFamily="49" charset="-122"/>
                        </a:rPr>
                        <a:t>橙汁</a:t>
                      </a:r>
                    </a:p>
                  </a:txBody>
                  <a:tcPr anchor="ctr"/>
                </a:tc>
                <a:tc>
                  <a:txBody>
                    <a:bodyPr/>
                    <a:lstStyle/>
                    <a:p>
                      <a:pPr algn="ctr"/>
                      <a:r>
                        <a:rPr lang="en-US" altLang="zh-CN" b="1" dirty="0">
                          <a:latin typeface="楷体" panose="02010609060101010101" pitchFamily="49" charset="-122"/>
                          <a:ea typeface="楷体" panose="02010609060101010101" pitchFamily="49" charset="-122"/>
                        </a:rPr>
                        <a:t>36</a:t>
                      </a:r>
                      <a:endParaRPr lang="zh-CN" altLang="en-US" b="1" dirty="0">
                        <a:latin typeface="楷体" panose="02010609060101010101" pitchFamily="49" charset="-122"/>
                        <a:ea typeface="楷体" panose="02010609060101010101" pitchFamily="49" charset="-122"/>
                      </a:endParaRPr>
                    </a:p>
                  </a:txBody>
                  <a:tcPr anchor="ctr"/>
                </a:tc>
                <a:tc>
                  <a:txBody>
                    <a:bodyPr/>
                    <a:lstStyle/>
                    <a:p>
                      <a:pPr algn="ctr"/>
                      <a:r>
                        <a:rPr lang="en-US" altLang="zh-CN" b="1" dirty="0">
                          <a:latin typeface="楷体" panose="02010609060101010101" pitchFamily="49" charset="-122"/>
                          <a:ea typeface="楷体" panose="02010609060101010101" pitchFamily="49" charset="-122"/>
                        </a:rPr>
                        <a:t>200</a:t>
                      </a:r>
                      <a:endParaRPr lang="zh-CN" altLang="en-US" b="1" dirty="0">
                        <a:latin typeface="楷体" panose="02010609060101010101" pitchFamily="49" charset="-122"/>
                        <a:ea typeface="楷体" panose="02010609060101010101" pitchFamily="49" charset="-122"/>
                      </a:endParaRPr>
                    </a:p>
                  </a:txBody>
                  <a:tcPr anchor="ctr"/>
                </a:tc>
                <a:tc rowSpan="4">
                  <a:txBody>
                    <a:bodyPr/>
                    <a:lstStyle/>
                    <a:p>
                      <a:pPr algn="ctr"/>
                      <a:r>
                        <a:rPr lang="en-US" altLang="zh-CN" b="1" dirty="0">
                          <a:latin typeface="楷体" panose="02010609060101010101" pitchFamily="49" charset="-122"/>
                          <a:ea typeface="楷体" panose="02010609060101010101" pitchFamily="49" charset="-122"/>
                        </a:rPr>
                        <a:t>117</a:t>
                      </a:r>
                      <a:endParaRPr lang="zh-CN" altLang="en-US" b="1" dirty="0">
                        <a:latin typeface="楷体" panose="02010609060101010101" pitchFamily="49" charset="-122"/>
                        <a:ea typeface="楷体" panose="02010609060101010101" pitchFamily="49" charset="-122"/>
                      </a:endParaRPr>
                    </a:p>
                  </a:txBody>
                  <a:tcPr anchor="ctr"/>
                </a:tc>
                <a:extLst>
                  <a:ext uri="{0D108BD9-81ED-4DB2-BD59-A6C34878D82A}">
                    <a16:rowId xmlns="" xmlns:a16="http://schemas.microsoft.com/office/drawing/2014/main" val="1576898417"/>
                  </a:ext>
                </a:extLst>
              </a:tr>
              <a:tr h="337989">
                <a:tc>
                  <a:txBody>
                    <a:bodyPr/>
                    <a:lstStyle/>
                    <a:p>
                      <a:pPr algn="ctr"/>
                      <a:r>
                        <a:rPr lang="zh-CN" altLang="en-US" b="1" dirty="0">
                          <a:latin typeface="楷体" panose="02010609060101010101" pitchFamily="49" charset="-122"/>
                          <a:ea typeface="楷体" panose="02010609060101010101" pitchFamily="49" charset="-122"/>
                        </a:rPr>
                        <a:t>苹果汁</a:t>
                      </a:r>
                    </a:p>
                  </a:txBody>
                  <a:tcPr anchor="ctr"/>
                </a:tc>
                <a:tc>
                  <a:txBody>
                    <a:bodyPr/>
                    <a:lstStyle/>
                    <a:p>
                      <a:pPr algn="ctr"/>
                      <a:r>
                        <a:rPr lang="en-US" altLang="zh-CN" b="1" dirty="0">
                          <a:latin typeface="楷体" panose="02010609060101010101" pitchFamily="49" charset="-122"/>
                          <a:ea typeface="楷体" panose="02010609060101010101" pitchFamily="49" charset="-122"/>
                        </a:rPr>
                        <a:t>16</a:t>
                      </a:r>
                      <a:endParaRPr lang="zh-CN" altLang="en-US" b="1" dirty="0">
                        <a:latin typeface="楷体" panose="02010609060101010101" pitchFamily="49" charset="-122"/>
                        <a:ea typeface="楷体" panose="02010609060101010101" pitchFamily="49" charset="-122"/>
                      </a:endParaRPr>
                    </a:p>
                  </a:txBody>
                  <a:tcPr anchor="ctr"/>
                </a:tc>
                <a:tc>
                  <a:txBody>
                    <a:bodyPr/>
                    <a:lstStyle/>
                    <a:p>
                      <a:pPr algn="ctr"/>
                      <a:r>
                        <a:rPr lang="en-US" altLang="zh-CN" b="1" dirty="0">
                          <a:latin typeface="楷体" panose="02010609060101010101" pitchFamily="49" charset="-122"/>
                          <a:ea typeface="楷体" panose="02010609060101010101" pitchFamily="49" charset="-122"/>
                        </a:rPr>
                        <a:t>100</a:t>
                      </a:r>
                      <a:endParaRPr lang="zh-CN" altLang="en-US" b="1" dirty="0">
                        <a:latin typeface="楷体" panose="02010609060101010101" pitchFamily="49" charset="-122"/>
                        <a:ea typeface="楷体" panose="02010609060101010101" pitchFamily="49" charset="-122"/>
                      </a:endParaRPr>
                    </a:p>
                  </a:txBody>
                  <a:tcPr anchor="ctr"/>
                </a:tc>
                <a:tc vMerge="1">
                  <a:txBody>
                    <a:bodyPr/>
                    <a:lstStyle/>
                    <a:p>
                      <a:pPr algn="ct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1328036930"/>
                  </a:ext>
                </a:extLst>
              </a:tr>
              <a:tr h="337989">
                <a:tc>
                  <a:txBody>
                    <a:bodyPr/>
                    <a:lstStyle/>
                    <a:p>
                      <a:pPr algn="ctr"/>
                      <a:r>
                        <a:rPr lang="zh-CN" altLang="en-US" b="1" dirty="0">
                          <a:latin typeface="楷体" panose="02010609060101010101" pitchFamily="49" charset="-122"/>
                          <a:ea typeface="楷体" panose="02010609060101010101" pitchFamily="49" charset="-122"/>
                        </a:rPr>
                        <a:t>西瓜汁</a:t>
                      </a:r>
                    </a:p>
                  </a:txBody>
                  <a:tcPr anchor="ctr"/>
                </a:tc>
                <a:tc>
                  <a:txBody>
                    <a:bodyPr/>
                    <a:lstStyle/>
                    <a:p>
                      <a:pPr algn="ctr"/>
                      <a:r>
                        <a:rPr lang="en-US" altLang="zh-CN" b="1" dirty="0">
                          <a:latin typeface="楷体" panose="02010609060101010101" pitchFamily="49" charset="-122"/>
                          <a:ea typeface="楷体" panose="02010609060101010101" pitchFamily="49" charset="-122"/>
                        </a:rPr>
                        <a:t>45</a:t>
                      </a:r>
                      <a:endParaRPr lang="zh-CN" altLang="en-US" b="1" dirty="0">
                        <a:latin typeface="楷体" panose="02010609060101010101" pitchFamily="49" charset="-122"/>
                        <a:ea typeface="楷体" panose="02010609060101010101" pitchFamily="49" charset="-122"/>
                      </a:endParaRPr>
                    </a:p>
                  </a:txBody>
                  <a:tcPr anchor="ctr"/>
                </a:tc>
                <a:tc>
                  <a:txBody>
                    <a:bodyPr/>
                    <a:lstStyle/>
                    <a:p>
                      <a:pPr algn="ctr"/>
                      <a:r>
                        <a:rPr lang="en-US" altLang="zh-CN" b="1" dirty="0">
                          <a:latin typeface="楷体" panose="02010609060101010101" pitchFamily="49" charset="-122"/>
                          <a:ea typeface="楷体" panose="02010609060101010101" pitchFamily="49" charset="-122"/>
                        </a:rPr>
                        <a:t>300</a:t>
                      </a:r>
                      <a:endParaRPr lang="zh-CN" altLang="en-US" b="1" dirty="0">
                        <a:latin typeface="楷体" panose="02010609060101010101" pitchFamily="49" charset="-122"/>
                        <a:ea typeface="楷体" panose="02010609060101010101" pitchFamily="49" charset="-122"/>
                      </a:endParaRPr>
                    </a:p>
                  </a:txBody>
                  <a:tcPr anchor="ctr"/>
                </a:tc>
                <a:tc vMerge="1">
                  <a:txBody>
                    <a:bodyPr/>
                    <a:lstStyle/>
                    <a:p>
                      <a:pPr algn="ct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3046613777"/>
                  </a:ext>
                </a:extLst>
              </a:tr>
              <a:tr h="337989">
                <a:tc>
                  <a:txBody>
                    <a:bodyPr/>
                    <a:lstStyle/>
                    <a:p>
                      <a:pPr algn="ctr"/>
                      <a:r>
                        <a:rPr lang="zh-CN" altLang="en-US" b="1" dirty="0">
                          <a:latin typeface="楷体" panose="02010609060101010101" pitchFamily="49" charset="-122"/>
                          <a:ea typeface="楷体" panose="02010609060101010101" pitchFamily="49" charset="-122"/>
                        </a:rPr>
                        <a:t>苏打水</a:t>
                      </a:r>
                    </a:p>
                  </a:txBody>
                  <a:tcPr/>
                </a:tc>
                <a:tc>
                  <a:txBody>
                    <a:bodyPr/>
                    <a:lstStyle/>
                    <a:p>
                      <a:pPr algn="ctr"/>
                      <a:r>
                        <a:rPr lang="en-US" altLang="zh-CN" b="1" dirty="0">
                          <a:latin typeface="楷体" panose="02010609060101010101" pitchFamily="49" charset="-122"/>
                          <a:ea typeface="楷体" panose="02010609060101010101" pitchFamily="49" charset="-122"/>
                        </a:rPr>
                        <a:t>60</a:t>
                      </a:r>
                      <a:endParaRPr lang="zh-CN" altLang="en-US" b="1" dirty="0">
                        <a:latin typeface="楷体" panose="02010609060101010101" pitchFamily="49" charset="-122"/>
                        <a:ea typeface="楷体" panose="02010609060101010101" pitchFamily="49" charset="-122"/>
                      </a:endParaRPr>
                    </a:p>
                  </a:txBody>
                  <a:tcPr/>
                </a:tc>
                <a:tc>
                  <a:txBody>
                    <a:bodyPr/>
                    <a:lstStyle/>
                    <a:p>
                      <a:pPr algn="ctr"/>
                      <a:r>
                        <a:rPr lang="en-US" altLang="zh-CN" b="1" dirty="0">
                          <a:latin typeface="楷体" panose="02010609060101010101" pitchFamily="49" charset="-122"/>
                          <a:ea typeface="楷体" panose="02010609060101010101" pitchFamily="49" charset="-122"/>
                        </a:rPr>
                        <a:t>200</a:t>
                      </a:r>
                      <a:endParaRPr lang="zh-CN" altLang="en-US" b="1" dirty="0">
                        <a:latin typeface="楷体" panose="02010609060101010101" pitchFamily="49" charset="-122"/>
                        <a:ea typeface="楷体" panose="02010609060101010101" pitchFamily="49" charset="-122"/>
                      </a:endParaRPr>
                    </a:p>
                  </a:txBody>
                  <a:tcPr/>
                </a:tc>
                <a:tc vMerge="1">
                  <a:txBody>
                    <a:bodyPr/>
                    <a:lstStyle/>
                    <a:p>
                      <a:pPr algn="ctr"/>
                      <a:endParaRPr lang="zh-CN" altLang="en-US" b="1"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78770916"/>
                  </a:ext>
                </a:extLst>
              </a:tr>
            </a:tbl>
          </a:graphicData>
        </a:graphic>
      </p:graphicFrame>
      <p:sp>
        <p:nvSpPr>
          <p:cNvPr id="2" name="矩形 1">
            <a:extLst>
              <a:ext uri="{FF2B5EF4-FFF2-40B4-BE49-F238E27FC236}">
                <a16:creationId xmlns="" xmlns:a16="http://schemas.microsoft.com/office/drawing/2014/main" id="{EA424724-B15D-CB01-FF93-3A3B681FDC52}"/>
              </a:ext>
            </a:extLst>
          </p:cNvPr>
          <p:cNvSpPr/>
          <p:nvPr/>
        </p:nvSpPr>
        <p:spPr>
          <a:xfrm>
            <a:off x="6197600" y="2647217"/>
            <a:ext cx="5631543" cy="31369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49669D29-1129-677E-7F73-9510AFA0E240}"/>
              </a:ext>
            </a:extLst>
          </p:cNvPr>
          <p:cNvSpPr/>
          <p:nvPr/>
        </p:nvSpPr>
        <p:spPr>
          <a:xfrm>
            <a:off x="571327" y="2647217"/>
            <a:ext cx="3681360" cy="31369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CAF8E8F4-313D-95DC-F6AB-EA65EFF52F50}"/>
              </a:ext>
            </a:extLst>
          </p:cNvPr>
          <p:cNvSpPr/>
          <p:nvPr/>
        </p:nvSpPr>
        <p:spPr>
          <a:xfrm>
            <a:off x="6197600" y="3060433"/>
            <a:ext cx="5631543" cy="31369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A7F5E7A4-9734-3273-9044-471CB0B568EE}"/>
              </a:ext>
            </a:extLst>
          </p:cNvPr>
          <p:cNvSpPr/>
          <p:nvPr/>
        </p:nvSpPr>
        <p:spPr>
          <a:xfrm>
            <a:off x="589433" y="3374131"/>
            <a:ext cx="3681360" cy="31369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4B3A0F5C-CD92-7663-D5CB-68AC05FF1CB6}"/>
              </a:ext>
            </a:extLst>
          </p:cNvPr>
          <p:cNvSpPr/>
          <p:nvPr/>
        </p:nvSpPr>
        <p:spPr>
          <a:xfrm>
            <a:off x="571327" y="3022506"/>
            <a:ext cx="3681360" cy="31369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D3F6EDAA-D388-E7BD-E12D-8F9B38574DA9}"/>
              </a:ext>
            </a:extLst>
          </p:cNvPr>
          <p:cNvSpPr/>
          <p:nvPr/>
        </p:nvSpPr>
        <p:spPr>
          <a:xfrm>
            <a:off x="6197599" y="3418494"/>
            <a:ext cx="5631543" cy="31369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EC90F049-9DEF-8E43-3815-CFDFD62604AB}"/>
              </a:ext>
            </a:extLst>
          </p:cNvPr>
          <p:cNvSpPr/>
          <p:nvPr/>
        </p:nvSpPr>
        <p:spPr>
          <a:xfrm>
            <a:off x="6197598" y="3732192"/>
            <a:ext cx="5631543" cy="31369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 xmlns:a16="http://schemas.microsoft.com/office/drawing/2014/main" id="{26BE267F-74EA-16F8-CB33-257A7D381BDC}"/>
              </a:ext>
            </a:extLst>
          </p:cNvPr>
          <p:cNvSpPr/>
          <p:nvPr/>
        </p:nvSpPr>
        <p:spPr>
          <a:xfrm>
            <a:off x="589433" y="3748632"/>
            <a:ext cx="3681360" cy="31369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 xmlns:a16="http://schemas.microsoft.com/office/drawing/2014/main" id="{2943428A-562F-827C-42E5-4C997D8C92D7}"/>
              </a:ext>
            </a:extLst>
          </p:cNvPr>
          <p:cNvSpPr/>
          <p:nvPr/>
        </p:nvSpPr>
        <p:spPr>
          <a:xfrm>
            <a:off x="4711563" y="4572759"/>
            <a:ext cx="1669143" cy="65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考虑体积选取一部分装入</a:t>
            </a:r>
          </a:p>
        </p:txBody>
      </p:sp>
      <p:cxnSp>
        <p:nvCxnSpPr>
          <p:cNvPr id="17" name="直接箭头连接符 16">
            <a:extLst>
              <a:ext uri="{FF2B5EF4-FFF2-40B4-BE49-F238E27FC236}">
                <a16:creationId xmlns="" xmlns:a16="http://schemas.microsoft.com/office/drawing/2014/main" id="{5A75EB87-F4DC-B6D0-9FE2-589DA64E953E}"/>
              </a:ext>
            </a:extLst>
          </p:cNvPr>
          <p:cNvCxnSpPr>
            <a:stCxn id="4" idx="0"/>
          </p:cNvCxnSpPr>
          <p:nvPr/>
        </p:nvCxnSpPr>
        <p:spPr>
          <a:xfrm flipV="1">
            <a:off x="5546135" y="4045890"/>
            <a:ext cx="549865" cy="5268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5254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正确性证明</a:t>
            </a:r>
          </a:p>
        </p:txBody>
      </p:sp>
      <p:sp>
        <p:nvSpPr>
          <p:cNvPr id="8" name="Rectangle 5">
            <a:extLst>
              <a:ext uri="{FF2B5EF4-FFF2-40B4-BE49-F238E27FC236}">
                <a16:creationId xmlns="" xmlns:a16="http://schemas.microsoft.com/office/drawing/2014/main" id="{51B10850-534A-4F59-6007-91F664A90952}"/>
              </a:ext>
            </a:extLst>
          </p:cNvPr>
          <p:cNvSpPr txBox="1">
            <a:spLocks noChangeArrowheads="1"/>
          </p:cNvSpPr>
          <p:nvPr/>
        </p:nvSpPr>
        <p:spPr bwMode="auto">
          <a:xfrm>
            <a:off x="700278" y="863602"/>
            <a:ext cx="10499481" cy="12409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None/>
              <a:defRPr/>
            </a:pPr>
            <a:r>
              <a:rPr lang="zh-CN" altLang="en-US" kern="0" dirty="0">
                <a:solidFill>
                  <a:srgbClr val="FF0000"/>
                </a:solidFill>
                <a:latin typeface="华文仿宋" panose="02010600040101010101" pitchFamily="2" charset="-122"/>
                <a:ea typeface="华文仿宋" panose="02010600040101010101" pitchFamily="2" charset="-122"/>
              </a:rPr>
              <a:t>贪心策略：最高性价比优先</a:t>
            </a:r>
            <a:endParaRPr lang="en-US" altLang="zh-CN" kern="0" dirty="0">
              <a:solidFill>
                <a:srgbClr val="FF0000"/>
              </a:solidFill>
              <a:latin typeface="华文仿宋" panose="02010600040101010101" pitchFamily="2" charset="-122"/>
              <a:ea typeface="华文仿宋" panose="02010600040101010101" pitchFamily="2" charset="-122"/>
            </a:endParaRPr>
          </a:p>
          <a:p>
            <a:pPr marL="0" indent="0" eaLnBrk="1" hangingPunct="1">
              <a:buClr>
                <a:srgbClr val="666600"/>
              </a:buClr>
              <a:buNone/>
              <a:defRPr/>
            </a:pP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证明：贪心解不劣于最优解</a:t>
            </a: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p:txBody>
      </p:sp>
      <p:sp>
        <p:nvSpPr>
          <p:cNvPr id="3" name="矩形 2">
            <a:extLst>
              <a:ext uri="{FF2B5EF4-FFF2-40B4-BE49-F238E27FC236}">
                <a16:creationId xmlns="" xmlns:a16="http://schemas.microsoft.com/office/drawing/2014/main" id="{B48DC6B8-DEC4-0AE0-4A29-3DDE6BC0B14F}"/>
              </a:ext>
            </a:extLst>
          </p:cNvPr>
          <p:cNvSpPr/>
          <p:nvPr/>
        </p:nvSpPr>
        <p:spPr>
          <a:xfrm>
            <a:off x="1853712" y="2278742"/>
            <a:ext cx="1727200" cy="566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楷体" panose="02010609060101010101" pitchFamily="49" charset="-122"/>
                <a:ea typeface="楷体" panose="02010609060101010101" pitchFamily="49" charset="-122"/>
              </a:rPr>
              <a:t>最优解</a:t>
            </a:r>
            <a:r>
              <a:rPr lang="en-US" altLang="zh-CN" sz="2400" b="1" dirty="0">
                <a:latin typeface="楷体" panose="02010609060101010101" pitchFamily="49" charset="-122"/>
                <a:ea typeface="楷体" panose="02010609060101010101" pitchFamily="49" charset="-122"/>
              </a:rPr>
              <a:t>S*</a:t>
            </a:r>
            <a:endParaRPr lang="zh-CN" altLang="en-US" sz="2400" b="1" dirty="0">
              <a:latin typeface="楷体" panose="02010609060101010101" pitchFamily="49" charset="-122"/>
              <a:ea typeface="楷体" panose="02010609060101010101" pitchFamily="49" charset="-122"/>
            </a:endParaRPr>
          </a:p>
        </p:txBody>
      </p:sp>
      <p:sp>
        <p:nvSpPr>
          <p:cNvPr id="16" name="箭头: 右 15">
            <a:extLst>
              <a:ext uri="{FF2B5EF4-FFF2-40B4-BE49-F238E27FC236}">
                <a16:creationId xmlns="" xmlns:a16="http://schemas.microsoft.com/office/drawing/2014/main" id="{E77D2F57-9CDC-D5AA-36FB-499A940A9776}"/>
              </a:ext>
            </a:extLst>
          </p:cNvPr>
          <p:cNvSpPr/>
          <p:nvPr/>
        </p:nvSpPr>
        <p:spPr>
          <a:xfrm>
            <a:off x="4266231" y="2432976"/>
            <a:ext cx="1727200" cy="31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428A83F2-70C7-7816-A8F9-AD9E40B048C9}"/>
              </a:ext>
            </a:extLst>
          </p:cNvPr>
          <p:cNvSpPr/>
          <p:nvPr/>
        </p:nvSpPr>
        <p:spPr>
          <a:xfrm>
            <a:off x="6883890" y="2248311"/>
            <a:ext cx="1727200" cy="566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楷体" panose="02010609060101010101" pitchFamily="49" charset="-122"/>
                <a:ea typeface="楷体" panose="02010609060101010101" pitchFamily="49" charset="-122"/>
              </a:rPr>
              <a:t>贪心解</a:t>
            </a:r>
            <a:r>
              <a:rPr lang="en-US" altLang="zh-CN" sz="2400" b="1" dirty="0">
                <a:latin typeface="楷体" panose="02010609060101010101" pitchFamily="49" charset="-122"/>
                <a:ea typeface="楷体" panose="02010609060101010101" pitchFamily="49" charset="-122"/>
              </a:rPr>
              <a:t>S’</a:t>
            </a:r>
            <a:endParaRPr lang="zh-CN" altLang="en-US" sz="2400" b="1" dirty="0">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 xmlns:a16="http://schemas.microsoft.com/office/drawing/2014/main" id="{64B2BB0F-7EF4-5246-F519-6AEB23C493CD}"/>
              </a:ext>
            </a:extLst>
          </p:cNvPr>
          <p:cNvSpPr txBox="1"/>
          <p:nvPr/>
        </p:nvSpPr>
        <p:spPr>
          <a:xfrm>
            <a:off x="4711461" y="2063644"/>
            <a:ext cx="1727200"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替换为</a:t>
            </a:r>
          </a:p>
        </p:txBody>
      </p:sp>
      <p:pic>
        <p:nvPicPr>
          <p:cNvPr id="21" name="图片 20">
            <a:extLst>
              <a:ext uri="{FF2B5EF4-FFF2-40B4-BE49-F238E27FC236}">
                <a16:creationId xmlns="" xmlns:a16="http://schemas.microsoft.com/office/drawing/2014/main" id="{1BD8CDD5-0CEF-368E-F2DB-C38127094DA7}"/>
              </a:ext>
            </a:extLst>
          </p:cNvPr>
          <p:cNvPicPr>
            <a:picLocks noChangeAspect="1"/>
          </p:cNvPicPr>
          <p:nvPr/>
        </p:nvPicPr>
        <p:blipFill>
          <a:blip r:embed="rId3"/>
          <a:stretch>
            <a:fillRect/>
          </a:stretch>
        </p:blipFill>
        <p:spPr>
          <a:xfrm>
            <a:off x="1450693" y="3304615"/>
            <a:ext cx="2815538" cy="2974908"/>
          </a:xfrm>
          <a:prstGeom prst="rect">
            <a:avLst/>
          </a:prstGeom>
        </p:spPr>
      </p:pic>
      <p:pic>
        <p:nvPicPr>
          <p:cNvPr id="22" name="图片 21">
            <a:extLst>
              <a:ext uri="{FF2B5EF4-FFF2-40B4-BE49-F238E27FC236}">
                <a16:creationId xmlns="" xmlns:a16="http://schemas.microsoft.com/office/drawing/2014/main" id="{44BDD615-B40F-1EE7-DD26-69F571CA01ED}"/>
              </a:ext>
            </a:extLst>
          </p:cNvPr>
          <p:cNvPicPr>
            <a:picLocks noChangeAspect="1"/>
          </p:cNvPicPr>
          <p:nvPr/>
        </p:nvPicPr>
        <p:blipFill>
          <a:blip r:embed="rId3"/>
          <a:stretch>
            <a:fillRect/>
          </a:stretch>
        </p:blipFill>
        <p:spPr>
          <a:xfrm>
            <a:off x="6518002" y="3352278"/>
            <a:ext cx="2815538" cy="2974908"/>
          </a:xfrm>
          <a:prstGeom prst="rect">
            <a:avLst/>
          </a:prstGeom>
        </p:spPr>
      </p:pic>
      <p:sp>
        <p:nvSpPr>
          <p:cNvPr id="23" name="文本框 22">
            <a:extLst>
              <a:ext uri="{FF2B5EF4-FFF2-40B4-BE49-F238E27FC236}">
                <a16:creationId xmlns="" xmlns:a16="http://schemas.microsoft.com/office/drawing/2014/main" id="{7199B229-BF2F-47FF-DBF5-F243F0AC5FBF}"/>
              </a:ext>
            </a:extLst>
          </p:cNvPr>
          <p:cNvSpPr txBox="1"/>
          <p:nvPr/>
        </p:nvSpPr>
        <p:spPr>
          <a:xfrm>
            <a:off x="2380276" y="4470400"/>
            <a:ext cx="956367" cy="369332"/>
          </a:xfrm>
          <a:prstGeom prst="rect">
            <a:avLst/>
          </a:prstGeom>
          <a:noFill/>
        </p:spPr>
        <p:txBody>
          <a:bodyPr wrap="square" rtlCol="0">
            <a:spAutoFit/>
          </a:bodyPr>
          <a:lstStyle/>
          <a:p>
            <a:r>
              <a:rPr lang="en-US" altLang="zh-CN" dirty="0"/>
              <a:t>800ml</a:t>
            </a:r>
            <a:endParaRPr lang="zh-CN" altLang="en-US" dirty="0"/>
          </a:p>
        </p:txBody>
      </p:sp>
      <p:sp>
        <p:nvSpPr>
          <p:cNvPr id="24" name="文本框 23">
            <a:extLst>
              <a:ext uri="{FF2B5EF4-FFF2-40B4-BE49-F238E27FC236}">
                <a16:creationId xmlns="" xmlns:a16="http://schemas.microsoft.com/office/drawing/2014/main" id="{5DED93D0-4FC6-07E2-9717-A5D0FBD86DFD}"/>
              </a:ext>
            </a:extLst>
          </p:cNvPr>
          <p:cNvSpPr txBox="1"/>
          <p:nvPr/>
        </p:nvSpPr>
        <p:spPr>
          <a:xfrm>
            <a:off x="7628835" y="4384097"/>
            <a:ext cx="956367" cy="369332"/>
          </a:xfrm>
          <a:prstGeom prst="rect">
            <a:avLst/>
          </a:prstGeom>
          <a:noFill/>
        </p:spPr>
        <p:txBody>
          <a:bodyPr wrap="square" rtlCol="0">
            <a:spAutoFit/>
          </a:bodyPr>
          <a:lstStyle/>
          <a:p>
            <a:r>
              <a:rPr lang="en-US" altLang="zh-CN" dirty="0"/>
              <a:t>800ml</a:t>
            </a:r>
            <a:endParaRPr lang="zh-CN" altLang="en-US" dirty="0"/>
          </a:p>
        </p:txBody>
      </p:sp>
      <p:cxnSp>
        <p:nvCxnSpPr>
          <p:cNvPr id="26" name="直接箭头连接符 25">
            <a:extLst>
              <a:ext uri="{FF2B5EF4-FFF2-40B4-BE49-F238E27FC236}">
                <a16:creationId xmlns="" xmlns:a16="http://schemas.microsoft.com/office/drawing/2014/main" id="{66C07C80-A733-AB2E-A19E-E9AB93232A4F}"/>
              </a:ext>
            </a:extLst>
          </p:cNvPr>
          <p:cNvCxnSpPr/>
          <p:nvPr/>
        </p:nvCxnSpPr>
        <p:spPr>
          <a:xfrm flipV="1">
            <a:off x="700278" y="3352278"/>
            <a:ext cx="0" cy="2671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 xmlns:a16="http://schemas.microsoft.com/office/drawing/2014/main" id="{EB7CB277-88D3-ECD7-A40B-723ABAB7D2E7}"/>
              </a:ext>
            </a:extLst>
          </p:cNvPr>
          <p:cNvSpPr txBox="1"/>
          <p:nvPr/>
        </p:nvSpPr>
        <p:spPr>
          <a:xfrm>
            <a:off x="222094" y="3795486"/>
            <a:ext cx="956367" cy="1477328"/>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最优解方案也按性价比降序排序</a:t>
            </a:r>
          </a:p>
        </p:txBody>
      </p:sp>
      <p:sp>
        <p:nvSpPr>
          <p:cNvPr id="28" name="标注: 左右箭头 27">
            <a:extLst>
              <a:ext uri="{FF2B5EF4-FFF2-40B4-BE49-F238E27FC236}">
                <a16:creationId xmlns="" xmlns:a16="http://schemas.microsoft.com/office/drawing/2014/main" id="{249185B8-7B62-8A1C-6DFD-F7AA922B6557}"/>
              </a:ext>
            </a:extLst>
          </p:cNvPr>
          <p:cNvSpPr/>
          <p:nvPr/>
        </p:nvSpPr>
        <p:spPr>
          <a:xfrm>
            <a:off x="4711460" y="2802308"/>
            <a:ext cx="962539" cy="626692"/>
          </a:xfrm>
          <a:prstGeom prst="lef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anose="02010609060101010101" pitchFamily="49" charset="-122"/>
                <a:ea typeface="楷体" panose="02010609060101010101" pitchFamily="49" charset="-122"/>
              </a:rPr>
              <a:t>均装满</a:t>
            </a:r>
          </a:p>
        </p:txBody>
      </p:sp>
      <p:cxnSp>
        <p:nvCxnSpPr>
          <p:cNvPr id="30" name="直接连接符 29">
            <a:extLst>
              <a:ext uri="{FF2B5EF4-FFF2-40B4-BE49-F238E27FC236}">
                <a16:creationId xmlns="" xmlns:a16="http://schemas.microsoft.com/office/drawing/2014/main" id="{8667C434-20FB-8F53-E2A5-65A0400F00E4}"/>
              </a:ext>
            </a:extLst>
          </p:cNvPr>
          <p:cNvCxnSpPr/>
          <p:nvPr/>
        </p:nvCxnSpPr>
        <p:spPr>
          <a:xfrm>
            <a:off x="3802743" y="6023429"/>
            <a:ext cx="3081147" cy="0"/>
          </a:xfrm>
          <a:prstGeom prst="line">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 xmlns:a16="http://schemas.microsoft.com/office/drawing/2014/main" id="{399A7D87-0502-1A21-D655-2517CA025BB9}"/>
                  </a:ext>
                </a:extLst>
              </p:cNvPr>
              <p:cNvSpPr txBox="1"/>
              <p:nvPr/>
            </p:nvSpPr>
            <p:spPr>
              <a:xfrm>
                <a:off x="4266231" y="5671232"/>
                <a:ext cx="2142199" cy="646331"/>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相同的不变</a:t>
                </a:r>
                <a:endParaRPr lang="en-US" altLang="zh-CN" b="1" dirty="0">
                  <a:latin typeface="楷体" panose="02010609060101010101" pitchFamily="49" charset="-122"/>
                  <a:ea typeface="楷体" panose="02010609060101010101" pitchFamily="49" charset="-122"/>
                </a:endParaRPr>
              </a:p>
              <a:p>
                <a:r>
                  <a:rPr lang="en-US" altLang="zh-CN" b="1" dirty="0"/>
                  <a:t>(</a:t>
                </a:r>
                <a14:m>
                  <m:oMath xmlns:m="http://schemas.openxmlformats.org/officeDocument/2006/math">
                    <m:sSub>
                      <m:sSubPr>
                        <m:ctrlPr>
                          <a:rPr lang="en-US" altLang="zh-CN" b="1" i="1" smtClean="0">
                            <a:latin typeface="Cambria Math"/>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oMath>
                </a14:m>
                <a:r>
                  <a:rPr lang="en-US" altLang="zh-CN" b="1" dirty="0"/>
                  <a:t>)=(</a:t>
                </a:r>
                <a14:m>
                  <m:oMath xmlns:m="http://schemas.openxmlformats.org/officeDocument/2006/math">
                    <m:sSub>
                      <m:sSubPr>
                        <m:ctrlPr>
                          <a:rPr lang="en-US" altLang="zh-CN" b="1" i="1">
                            <a:latin typeface="Cambria Math"/>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a:latin typeface="Cambria Math"/>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oMath>
                </a14:m>
                <a:r>
                  <a:rPr lang="en-US" altLang="zh-CN" b="1" dirty="0"/>
                  <a:t>)</a:t>
                </a:r>
                <a:endParaRPr lang="zh-CN" altLang="en-US" b="1" dirty="0"/>
              </a:p>
            </p:txBody>
          </p:sp>
        </mc:Choice>
        <mc:Fallback xmlns="">
          <p:sp>
            <p:nvSpPr>
              <p:cNvPr id="31" name="文本框 30">
                <a:extLst>
                  <a:ext uri="{FF2B5EF4-FFF2-40B4-BE49-F238E27FC236}">
                    <a16:creationId xmlns:a16="http://schemas.microsoft.com/office/drawing/2014/main" id="{399A7D87-0502-1A21-D655-2517CA025BB9}"/>
                  </a:ext>
                </a:extLst>
              </p:cNvPr>
              <p:cNvSpPr txBox="1">
                <a:spLocks noRot="1" noChangeAspect="1" noMove="1" noResize="1" noEditPoints="1" noAdjustHandles="1" noChangeArrowheads="1" noChangeShapeType="1" noTextEdit="1"/>
              </p:cNvSpPr>
              <p:nvPr/>
            </p:nvSpPr>
            <p:spPr>
              <a:xfrm>
                <a:off x="4266231" y="5671232"/>
                <a:ext cx="2142199" cy="646331"/>
              </a:xfrm>
              <a:prstGeom prst="rect">
                <a:avLst/>
              </a:prstGeom>
              <a:blipFill>
                <a:blip r:embed="rId4"/>
                <a:stretch>
                  <a:fillRect l="-2564" t="-4717" r="-855"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 xmlns:a16="http://schemas.microsoft.com/office/drawing/2014/main" id="{7081CC0A-3725-EC70-2E5B-74679FECD78E}"/>
                  </a:ext>
                </a:extLst>
              </p:cNvPr>
              <p:cNvSpPr txBox="1"/>
              <p:nvPr/>
            </p:nvSpPr>
            <p:spPr>
              <a:xfrm>
                <a:off x="4055811" y="4441028"/>
                <a:ext cx="2737744" cy="646331"/>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不同的调整</a:t>
                </a:r>
                <a:endParaRPr lang="en-US" altLang="zh-CN" b="1" dirty="0">
                  <a:latin typeface="楷体" panose="02010609060101010101" pitchFamily="49" charset="-122"/>
                  <a:ea typeface="楷体" panose="02010609060101010101" pitchFamily="49" charset="-122"/>
                </a:endParaRPr>
              </a:p>
              <a:p>
                <a14:m>
                  <m:oMath xmlns:m="http://schemas.openxmlformats.org/officeDocument/2006/math">
                    <m:sSub>
                      <m:sSubPr>
                        <m:ctrlPr>
                          <a:rPr lang="en-US" altLang="zh-CN" b="1" i="1" smtClean="0">
                            <a:latin typeface="Cambria Math"/>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dirty="0">
                        <a:latin typeface="Cambria Math" panose="02040503050406030204" pitchFamily="18" charset="0"/>
                      </a:rPr>
                      <m:t>≤</m:t>
                    </m:r>
                    <m:r>
                      <a:rPr lang="en-US" altLang="zh-CN" b="1" i="0" dirty="0" smtClean="0">
                        <a:latin typeface="Cambria Math" panose="02040503050406030204" pitchFamily="18" charset="0"/>
                      </a:rPr>
                      <m:t>𝟏</m:t>
                    </m:r>
                    <m:r>
                      <a:rPr lang="en-US" altLang="zh-CN" b="1" i="0" dirty="0" smtClean="0">
                        <a:latin typeface="Cambria Math" panose="02040503050406030204" pitchFamily="18" charset="0"/>
                      </a:rPr>
                      <m:t>=</m:t>
                    </m:r>
                    <m:sSub>
                      <m:sSubPr>
                        <m:ctrlPr>
                          <a:rPr lang="en-US" altLang="zh-CN" b="1" i="1">
                            <a:latin typeface="Cambria Math"/>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oMath>
                </a14:m>
                <a:r>
                  <a:rPr lang="zh-CN" altLang="en-US" b="1" dirty="0">
                    <a:latin typeface="楷体" panose="02010609060101010101" pitchFamily="49" charset="-122"/>
                    <a:ea typeface="楷体" panose="02010609060101010101" pitchFamily="49" charset="-122"/>
                  </a:rPr>
                  <a:t>则</a:t>
                </a:r>
                <a14:m>
                  <m:oMath xmlns:m="http://schemas.openxmlformats.org/officeDocument/2006/math">
                    <m:sSub>
                      <m:sSubPr>
                        <m:ctrlPr>
                          <a:rPr lang="en-US" altLang="zh-CN" b="1" i="1">
                            <a:latin typeface="Cambria Math"/>
                          </a:rPr>
                        </m:ctrlPr>
                      </m:sSubPr>
                      <m:e>
                        <m:r>
                          <a:rPr lang="en-US" altLang="zh-CN" b="1" i="1" smtClean="0">
                            <a:latin typeface="Cambria Math" panose="02040503050406030204" pitchFamily="18" charset="0"/>
                          </a:rPr>
                          <m:t>𝒗</m:t>
                        </m:r>
                      </m:e>
                      <m:sub>
                        <m:r>
                          <a:rPr lang="en-US" altLang="zh-CN" b="1" i="1">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a:latin typeface="Cambria Math"/>
                          </a:rPr>
                        </m:ctrlPr>
                      </m:sSubPr>
                      <m:e>
                        <m:r>
                          <a:rPr lang="en-US" altLang="zh-CN" b="1" i="1" smtClean="0">
                            <a:latin typeface="Cambria Math" panose="02040503050406030204" pitchFamily="18" charset="0"/>
                          </a:rPr>
                          <m:t>𝒗</m:t>
                        </m:r>
                      </m:e>
                      <m:sub>
                        <m:r>
                          <a:rPr lang="en-US" altLang="zh-CN" b="1" i="1">
                            <a:latin typeface="Cambria Math" panose="02040503050406030204" pitchFamily="18" charset="0"/>
                          </a:rPr>
                          <m:t>𝒊</m:t>
                        </m:r>
                      </m:sub>
                    </m:sSub>
                    <m:r>
                      <a:rPr lang="en-US" altLang="zh-CN" b="1" i="1" smtClean="0">
                        <a:latin typeface="Cambria Math" panose="02040503050406030204" pitchFamily="18" charset="0"/>
                      </a:rPr>
                      <m:t>′</m:t>
                    </m:r>
                  </m:oMath>
                </a14:m>
                <a:endParaRPr lang="zh-CN" altLang="en-US" b="1" dirty="0">
                  <a:latin typeface="楷体" panose="02010609060101010101" pitchFamily="49" charset="-122"/>
                  <a:ea typeface="楷体" panose="02010609060101010101" pitchFamily="49" charset="-122"/>
                </a:endParaRPr>
              </a:p>
            </p:txBody>
          </p:sp>
        </mc:Choice>
        <mc:Fallback xmlns="">
          <p:sp>
            <p:nvSpPr>
              <p:cNvPr id="32" name="文本框 31">
                <a:extLst>
                  <a:ext uri="{FF2B5EF4-FFF2-40B4-BE49-F238E27FC236}">
                    <a16:creationId xmlns:a16="http://schemas.microsoft.com/office/drawing/2014/main" id="{7081CC0A-3725-EC70-2E5B-74679FECD78E}"/>
                  </a:ext>
                </a:extLst>
              </p:cNvPr>
              <p:cNvSpPr txBox="1">
                <a:spLocks noRot="1" noChangeAspect="1" noMove="1" noResize="1" noEditPoints="1" noAdjustHandles="1" noChangeArrowheads="1" noChangeShapeType="1" noTextEdit="1"/>
              </p:cNvSpPr>
              <p:nvPr/>
            </p:nvSpPr>
            <p:spPr>
              <a:xfrm>
                <a:off x="4055811" y="4441028"/>
                <a:ext cx="2737744" cy="646331"/>
              </a:xfrm>
              <a:prstGeom prst="rect">
                <a:avLst/>
              </a:prstGeom>
              <a:blipFill>
                <a:blip r:embed="rId5"/>
                <a:stretch>
                  <a:fillRect l="-1782" t="-5660" b="-12264"/>
                </a:stretch>
              </a:blipFill>
            </p:spPr>
            <p:txBody>
              <a:bodyPr/>
              <a:lstStyle/>
              <a:p>
                <a:r>
                  <a:rPr lang="zh-CN" altLang="en-US">
                    <a:noFill/>
                  </a:rPr>
                  <a:t> </a:t>
                </a:r>
              </a:p>
            </p:txBody>
          </p:sp>
        </mc:Fallback>
      </mc:AlternateContent>
      <p:cxnSp>
        <p:nvCxnSpPr>
          <p:cNvPr id="33" name="直接连接符 32">
            <a:extLst>
              <a:ext uri="{FF2B5EF4-FFF2-40B4-BE49-F238E27FC236}">
                <a16:creationId xmlns="" xmlns:a16="http://schemas.microsoft.com/office/drawing/2014/main" id="{DAF3D12F-E581-4988-4BBD-345B0398553F}"/>
              </a:ext>
            </a:extLst>
          </p:cNvPr>
          <p:cNvCxnSpPr/>
          <p:nvPr/>
        </p:nvCxnSpPr>
        <p:spPr>
          <a:xfrm>
            <a:off x="3802743" y="4792069"/>
            <a:ext cx="3081147" cy="0"/>
          </a:xfrm>
          <a:prstGeom prst="line">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对话气泡: 圆角矩形 33">
                <a:extLst>
                  <a:ext uri="{FF2B5EF4-FFF2-40B4-BE49-F238E27FC236}">
                    <a16:creationId xmlns="" xmlns:a16="http://schemas.microsoft.com/office/drawing/2014/main" id="{51D3CA31-35E2-08D7-CCBF-ED8F4D69C875}"/>
                  </a:ext>
                </a:extLst>
              </p:cNvPr>
              <p:cNvSpPr/>
              <p:nvPr/>
            </p:nvSpPr>
            <p:spPr>
              <a:xfrm>
                <a:off x="4266231" y="3592026"/>
                <a:ext cx="2161436" cy="85481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将下一种饮料变成当前饮料使</a:t>
                </a:r>
                <a14:m>
                  <m:oMath xmlns:m="http://schemas.openxmlformats.org/officeDocument/2006/math">
                    <m:sSub>
                      <m:sSubPr>
                        <m:ctrlPr>
                          <a:rPr lang="en-US" altLang="zh-CN" b="1" i="1" smtClean="0">
                            <a:latin typeface="Cambria Math"/>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zh-CN" altLang="en-US" b="1" i="1">
                        <a:latin typeface="Cambria Math" panose="02040503050406030204" pitchFamily="18" charset="0"/>
                      </a:rPr>
                      <m:t>补齐为</m:t>
                    </m:r>
                    <m:sSub>
                      <m:sSubPr>
                        <m:ctrlPr>
                          <a:rPr lang="en-US" altLang="zh-CN" b="1" i="1">
                            <a:latin typeface="Cambria Math"/>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oMath>
                </a14:m>
                <a:endParaRPr lang="zh-CN" altLang="en-US" dirty="0"/>
              </a:p>
            </p:txBody>
          </p:sp>
        </mc:Choice>
        <mc:Fallback xmlns="">
          <p:sp>
            <p:nvSpPr>
              <p:cNvPr id="34" name="对话气泡: 圆角矩形 33">
                <a:extLst>
                  <a:ext uri="{FF2B5EF4-FFF2-40B4-BE49-F238E27FC236}">
                    <a16:creationId xmlns:a16="http://schemas.microsoft.com/office/drawing/2014/main" id="{51D3CA31-35E2-08D7-CCBF-ED8F4D69C875}"/>
                  </a:ext>
                </a:extLst>
              </p:cNvPr>
              <p:cNvSpPr>
                <a:spLocks noRot="1" noChangeAspect="1" noMove="1" noResize="1" noEditPoints="1" noAdjustHandles="1" noChangeArrowheads="1" noChangeShapeType="1" noTextEdit="1"/>
              </p:cNvSpPr>
              <p:nvPr/>
            </p:nvSpPr>
            <p:spPr>
              <a:xfrm>
                <a:off x="4266231" y="3592026"/>
                <a:ext cx="2161436" cy="854818"/>
              </a:xfrm>
              <a:prstGeom prst="wedgeRoundRectCallout">
                <a:avLst/>
              </a:prstGeom>
              <a:blipFill>
                <a:blip r:embed="rId6"/>
                <a:stretch>
                  <a:fillRect t="-5625"/>
                </a:stretch>
              </a:blipFill>
            </p:spPr>
            <p:txBody>
              <a:bodyPr/>
              <a:lstStyle/>
              <a:p>
                <a:r>
                  <a:rPr lang="zh-CN" altLang="en-US">
                    <a:noFill/>
                  </a:rPr>
                  <a:t> </a:t>
                </a:r>
              </a:p>
            </p:txBody>
          </p:sp>
        </mc:Fallback>
      </mc:AlternateContent>
      <p:cxnSp>
        <p:nvCxnSpPr>
          <p:cNvPr id="35" name="直接箭头连接符 34">
            <a:extLst>
              <a:ext uri="{FF2B5EF4-FFF2-40B4-BE49-F238E27FC236}">
                <a16:creationId xmlns="" xmlns:a16="http://schemas.microsoft.com/office/drawing/2014/main" id="{88B74EB0-280C-90F8-146D-263CF7046B99}"/>
              </a:ext>
            </a:extLst>
          </p:cNvPr>
          <p:cNvCxnSpPr/>
          <p:nvPr/>
        </p:nvCxnSpPr>
        <p:spPr>
          <a:xfrm flipV="1">
            <a:off x="9967650" y="3656035"/>
            <a:ext cx="0" cy="2671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 xmlns:a16="http://schemas.microsoft.com/office/drawing/2014/main" id="{7EB2612B-18EE-8504-922A-C71D7C464728}"/>
              </a:ext>
            </a:extLst>
          </p:cNvPr>
          <p:cNvSpPr/>
          <p:nvPr/>
        </p:nvSpPr>
        <p:spPr>
          <a:xfrm>
            <a:off x="2093008" y="5558971"/>
            <a:ext cx="1448354" cy="46445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 xmlns:a16="http://schemas.microsoft.com/office/drawing/2014/main" id="{7B3DD8A2-3189-D920-64AF-305077616A64}"/>
              </a:ext>
            </a:extLst>
          </p:cNvPr>
          <p:cNvSpPr/>
          <p:nvPr/>
        </p:nvSpPr>
        <p:spPr>
          <a:xfrm flipV="1">
            <a:off x="2022464" y="5384216"/>
            <a:ext cx="1558448" cy="1810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 xmlns:a16="http://schemas.microsoft.com/office/drawing/2014/main" id="{F3869D36-0E35-F0A7-4555-EF925672B0C1}"/>
              </a:ext>
            </a:extLst>
          </p:cNvPr>
          <p:cNvSpPr/>
          <p:nvPr/>
        </p:nvSpPr>
        <p:spPr>
          <a:xfrm>
            <a:off x="1907955" y="4991610"/>
            <a:ext cx="1796139" cy="369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 xmlns:a16="http://schemas.microsoft.com/office/drawing/2014/main" id="{2F70ADB3-1BD4-8DC0-4AAB-4F00C4D7FEE5}"/>
              </a:ext>
            </a:extLst>
          </p:cNvPr>
          <p:cNvSpPr/>
          <p:nvPr/>
        </p:nvSpPr>
        <p:spPr>
          <a:xfrm>
            <a:off x="1887608" y="4780433"/>
            <a:ext cx="1869967" cy="19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 xmlns:a16="http://schemas.microsoft.com/office/drawing/2014/main" id="{D0ABC451-BC1E-4DAB-6208-4B96DADC300D}"/>
              </a:ext>
            </a:extLst>
          </p:cNvPr>
          <p:cNvSpPr/>
          <p:nvPr/>
        </p:nvSpPr>
        <p:spPr>
          <a:xfrm>
            <a:off x="7114711" y="5653175"/>
            <a:ext cx="1485989" cy="46445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 xmlns:a16="http://schemas.microsoft.com/office/drawing/2014/main" id="{894F094A-F3BE-B46D-5633-4CE547A846DC}"/>
              </a:ext>
            </a:extLst>
          </p:cNvPr>
          <p:cNvSpPr/>
          <p:nvPr/>
        </p:nvSpPr>
        <p:spPr>
          <a:xfrm flipV="1">
            <a:off x="7075163" y="5478420"/>
            <a:ext cx="1558448" cy="1810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 xmlns:a16="http://schemas.microsoft.com/office/drawing/2014/main" id="{5525022A-3FFE-4837-EC55-6CC2A19BCF55}"/>
              </a:ext>
            </a:extLst>
          </p:cNvPr>
          <p:cNvSpPr/>
          <p:nvPr/>
        </p:nvSpPr>
        <p:spPr>
          <a:xfrm>
            <a:off x="6945156" y="4808815"/>
            <a:ext cx="1850131" cy="6463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 xmlns:a16="http://schemas.microsoft.com/office/drawing/2014/main" id="{DE36C80D-8000-1251-504E-73570451C4A4}"/>
              </a:ext>
            </a:extLst>
          </p:cNvPr>
          <p:cNvCxnSpPr>
            <a:stCxn id="39" idx="3"/>
          </p:cNvCxnSpPr>
          <p:nvPr/>
        </p:nvCxnSpPr>
        <p:spPr>
          <a:xfrm>
            <a:off x="3757575" y="4880203"/>
            <a:ext cx="3148836" cy="99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 xmlns:a16="http://schemas.microsoft.com/office/drawing/2014/main" id="{5CD36900-CAAC-ECDE-8634-F8635105BAA0}"/>
              </a:ext>
            </a:extLst>
          </p:cNvPr>
          <p:cNvCxnSpPr/>
          <p:nvPr/>
        </p:nvCxnSpPr>
        <p:spPr>
          <a:xfrm>
            <a:off x="3802743" y="5272814"/>
            <a:ext cx="3272420" cy="88128"/>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Rectangle 5">
                <a:extLst>
                  <a:ext uri="{FF2B5EF4-FFF2-40B4-BE49-F238E27FC236}">
                    <a16:creationId xmlns="" xmlns:a16="http://schemas.microsoft.com/office/drawing/2014/main" id="{1A8B733C-06CD-994E-A763-6D165B22E86D}"/>
                  </a:ext>
                </a:extLst>
              </p:cNvPr>
              <p:cNvSpPr txBox="1">
                <a:spLocks noChangeArrowheads="1"/>
              </p:cNvSpPr>
              <p:nvPr/>
            </p:nvSpPr>
            <p:spPr bwMode="auto">
              <a:xfrm>
                <a:off x="6684931" y="1076262"/>
                <a:ext cx="3643549" cy="915956"/>
              </a:xfrm>
              <a:prstGeom prst="rect">
                <a:avLst/>
              </a:prstGeom>
              <a:solidFill>
                <a:schemeClr val="accent1"/>
              </a:solid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None/>
                  <a:defRPr/>
                </a:pP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性价比递减：</a:t>
                </a:r>
                <a:r>
                  <a:rPr lang="en-US" altLang="zh-CN" sz="2400" dirty="0"/>
                  <a:t> </a:t>
                </a:r>
                <a14:m>
                  <m:oMath xmlns:m="http://schemas.openxmlformats.org/officeDocument/2006/math">
                    <m:f>
                      <m:fPr>
                        <m:ctrlPr>
                          <a:rPr lang="en-US" altLang="zh-CN" sz="2400" b="1" i="1" smtClean="0">
                            <a:latin typeface="Cambria Math"/>
                          </a:rPr>
                        </m:ctrlPr>
                      </m:fPr>
                      <m:num>
                        <m:sSubSup>
                          <m:sSubSupPr>
                            <m:ctrlPr>
                              <a:rPr lang="en-US" altLang="zh-CN" sz="2400" b="1" i="1" smtClean="0">
                                <a:latin typeface="Cambria Math"/>
                              </a:rPr>
                            </m:ctrlPr>
                          </m:sSubSupPr>
                          <m:e>
                            <m:r>
                              <a:rPr lang="en-US" altLang="zh-CN" sz="2400" i="1">
                                <a:latin typeface="Cambria Math" panose="02040503050406030204" pitchFamily="18" charset="0"/>
                              </a:rPr>
                              <m:t>𝒑</m:t>
                            </m:r>
                          </m:e>
                          <m:sub>
                            <m:r>
                              <a:rPr lang="en-US" altLang="zh-CN" sz="2400" i="1">
                                <a:latin typeface="Cambria Math" panose="02040503050406030204" pitchFamily="18" charset="0"/>
                              </a:rPr>
                              <m:t>𝒊</m:t>
                            </m:r>
                          </m:sub>
                          <m:sup>
                            <m:r>
                              <a:rPr lang="en-US" altLang="zh-CN" sz="2400" b="1" i="1" smtClean="0">
                                <a:latin typeface="Cambria Math" panose="02040503050406030204" pitchFamily="18" charset="0"/>
                              </a:rPr>
                              <m:t>′</m:t>
                            </m:r>
                          </m:sup>
                        </m:sSubSup>
                      </m:num>
                      <m:den>
                        <m:sSubSup>
                          <m:sSubSupPr>
                            <m:ctrlPr>
                              <a:rPr lang="en-US" altLang="zh-CN" sz="2400" b="1" i="1" smtClean="0">
                                <a:latin typeface="Cambria Math"/>
                              </a:rPr>
                            </m:ctrlPr>
                          </m:sSubSupPr>
                          <m:e>
                            <m:r>
                              <a:rPr lang="en-US" altLang="zh-CN" sz="2400" i="1">
                                <a:latin typeface="Cambria Math" panose="02040503050406030204" pitchFamily="18" charset="0"/>
                              </a:rPr>
                              <m:t>𝒗</m:t>
                            </m:r>
                          </m:e>
                          <m:sub>
                            <m:r>
                              <a:rPr lang="en-US" altLang="zh-CN" sz="2400" i="1">
                                <a:latin typeface="Cambria Math" panose="02040503050406030204" pitchFamily="18" charset="0"/>
                              </a:rPr>
                              <m:t>𝒊</m:t>
                            </m:r>
                          </m:sub>
                          <m:sup>
                            <m:r>
                              <a:rPr lang="en-US" altLang="zh-CN" sz="2400" b="1" i="1" smtClean="0">
                                <a:latin typeface="Cambria Math" panose="02040503050406030204" pitchFamily="18" charset="0"/>
                              </a:rPr>
                              <m:t>′</m:t>
                            </m:r>
                          </m:sup>
                        </m:sSubSup>
                      </m:den>
                    </m:f>
                    <m:r>
                      <a:rPr lang="en-US" altLang="zh-CN" sz="2400" dirty="0">
                        <a:latin typeface="Cambria Math" panose="02040503050406030204" pitchFamily="18" charset="0"/>
                      </a:rPr>
                      <m:t>≥</m:t>
                    </m:r>
                    <m:f>
                      <m:fPr>
                        <m:ctrlPr>
                          <a:rPr lang="en-US" altLang="zh-CN" sz="2400" b="1" i="1" smtClean="0">
                            <a:latin typeface="Cambria Math"/>
                          </a:rPr>
                        </m:ctrlPr>
                      </m:fPr>
                      <m:num>
                        <m:sSub>
                          <m:sSubPr>
                            <m:ctrlPr>
                              <a:rPr lang="en-US" altLang="zh-CN" sz="2400" i="1">
                                <a:latin typeface="Cambria Math"/>
                              </a:rPr>
                            </m:ctrlPr>
                          </m:sSubPr>
                          <m:e>
                            <m:r>
                              <a:rPr lang="en-US" altLang="zh-CN" sz="2400" i="1">
                                <a:latin typeface="Cambria Math" panose="02040503050406030204" pitchFamily="18" charset="0"/>
                              </a:rPr>
                              <m:t>𝒑</m:t>
                            </m:r>
                          </m:e>
                          <m:sub>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num>
                      <m:den>
                        <m:sSub>
                          <m:sSubPr>
                            <m:ctrlPr>
                              <a:rPr lang="en-US" altLang="zh-CN" sz="2400" i="1">
                                <a:latin typeface="Cambria Math"/>
                              </a:rPr>
                            </m:ctrlPr>
                          </m:sSubPr>
                          <m:e>
                            <m:r>
                              <a:rPr lang="en-US" altLang="zh-CN" sz="2400" i="1">
                                <a:latin typeface="Cambria Math" panose="02040503050406030204" pitchFamily="18" charset="0"/>
                              </a:rPr>
                              <m:t>𝒗</m:t>
                            </m:r>
                          </m:e>
                          <m:sub>
                            <m:r>
                              <a:rPr lang="en-US" altLang="zh-CN" sz="2400" i="1">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den>
                    </m:f>
                  </m:oMath>
                </a14:m>
                <a:r>
                  <a:rPr lang="en-US" altLang="zh-CN" sz="2400" dirty="0"/>
                  <a:t>)</a:t>
                </a: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p:txBody>
          </p:sp>
        </mc:Choice>
        <mc:Fallback xmlns="">
          <p:sp>
            <p:nvSpPr>
              <p:cNvPr id="47" name="Rectangle 5">
                <a:extLst>
                  <a:ext uri="{FF2B5EF4-FFF2-40B4-BE49-F238E27FC236}">
                    <a16:creationId xmlns:a16="http://schemas.microsoft.com/office/drawing/2014/main" id="{1A8B733C-06CD-994E-A763-6D165B22E86D}"/>
                  </a:ext>
                </a:extLst>
              </p:cNvPr>
              <p:cNvSpPr txBox="1">
                <a:spLocks noRot="1" noChangeAspect="1" noMove="1" noResize="1" noEditPoints="1" noAdjustHandles="1" noChangeArrowheads="1" noChangeShapeType="1" noTextEdit="1"/>
              </p:cNvSpPr>
              <p:nvPr/>
            </p:nvSpPr>
            <p:spPr bwMode="auto">
              <a:xfrm>
                <a:off x="6684931" y="1076262"/>
                <a:ext cx="3643549" cy="915956"/>
              </a:xfrm>
              <a:prstGeom prst="rect">
                <a:avLst/>
              </a:prstGeom>
              <a:blipFill>
                <a:blip r:embed="rId7"/>
                <a:stretch>
                  <a:fillRect l="-2680"/>
                </a:stretch>
              </a:blipFill>
              <a:ln>
                <a:noFill/>
              </a:ln>
            </p:spPr>
            <p:txBody>
              <a:bodyPr/>
              <a:lstStyle/>
              <a:p>
                <a:r>
                  <a:rPr lang="zh-CN" altLang="en-US">
                    <a:noFill/>
                  </a:rPr>
                  <a:t> </a:t>
                </a:r>
              </a:p>
            </p:txBody>
          </p:sp>
        </mc:Fallback>
      </mc:AlternateContent>
      <p:sp>
        <p:nvSpPr>
          <p:cNvPr id="48" name="Rectangle 5">
            <a:extLst>
              <a:ext uri="{FF2B5EF4-FFF2-40B4-BE49-F238E27FC236}">
                <a16:creationId xmlns="" xmlns:a16="http://schemas.microsoft.com/office/drawing/2014/main" id="{BE090BCE-F781-C596-87B4-40ED07EE6BE6}"/>
              </a:ext>
            </a:extLst>
          </p:cNvPr>
          <p:cNvSpPr txBox="1">
            <a:spLocks noChangeArrowheads="1"/>
          </p:cNvSpPr>
          <p:nvPr/>
        </p:nvSpPr>
        <p:spPr bwMode="auto">
          <a:xfrm>
            <a:off x="3053588" y="4808815"/>
            <a:ext cx="4872183" cy="915956"/>
          </a:xfrm>
          <a:prstGeom prst="rect">
            <a:avLst/>
          </a:prstGeom>
          <a:solidFill>
            <a:schemeClr val="accent1"/>
          </a:solid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None/>
              <a:defRPr/>
            </a:pPr>
            <a:r>
              <a:rPr lang="zh-CN" altLang="en-US"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替换后单位体积价值均不减少，故贪心解不劣于最优解</a:t>
            </a:r>
            <a:endParaRPr lang="en-US" altLang="zh-CN"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43284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伪代码</a:t>
            </a:r>
          </a:p>
        </p:txBody>
      </p:sp>
      <p:sp>
        <p:nvSpPr>
          <p:cNvPr id="8" name="Rectangle 5">
            <a:extLst>
              <a:ext uri="{FF2B5EF4-FFF2-40B4-BE49-F238E27FC236}">
                <a16:creationId xmlns="" xmlns:a16="http://schemas.microsoft.com/office/drawing/2014/main" id="{51B10850-534A-4F59-6007-91F664A90952}"/>
              </a:ext>
            </a:extLst>
          </p:cNvPr>
          <p:cNvSpPr txBox="1">
            <a:spLocks noChangeArrowheads="1"/>
          </p:cNvSpPr>
          <p:nvPr/>
        </p:nvSpPr>
        <p:spPr bwMode="auto">
          <a:xfrm>
            <a:off x="595086" y="694763"/>
            <a:ext cx="10499481" cy="436318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en-US" altLang="zh-CN" kern="0" dirty="0" err="1">
                <a:solidFill>
                  <a:srgbClr val="FF0000"/>
                </a:solidFill>
                <a:latin typeface="华文仿宋" panose="02010600040101010101" pitchFamily="2" charset="-122"/>
                <a:ea typeface="华文仿宋" panose="02010600040101010101" pitchFamily="2" charset="-122"/>
              </a:rPr>
              <a:t>FractionalKnapsack</a:t>
            </a:r>
            <a:r>
              <a:rPr lang="en-US" altLang="zh-CN" kern="0" dirty="0">
                <a:solidFill>
                  <a:srgbClr val="FF0000"/>
                </a:solidFill>
                <a:latin typeface="华文仿宋" panose="02010600040101010101" pitchFamily="2" charset="-122"/>
                <a:ea typeface="华文仿宋" panose="02010600040101010101" pitchFamily="2" charset="-122"/>
              </a:rPr>
              <a:t>(</a:t>
            </a:r>
            <a:r>
              <a:rPr lang="en-US" altLang="zh-CN" kern="0" dirty="0" err="1">
                <a:solidFill>
                  <a:srgbClr val="FF0000"/>
                </a:solidFill>
                <a:latin typeface="华文仿宋" panose="02010600040101010101" pitchFamily="2" charset="-122"/>
                <a:ea typeface="华文仿宋" panose="02010600040101010101" pitchFamily="2" charset="-122"/>
              </a:rPr>
              <a:t>n,p,v,C</a:t>
            </a:r>
            <a:r>
              <a:rPr lang="en-US" altLang="zh-CN" kern="0" dirty="0">
                <a:solidFill>
                  <a:srgbClr val="FF0000"/>
                </a:solidFill>
                <a:latin typeface="华文仿宋" panose="02010600040101010101" pitchFamily="2" charset="-122"/>
                <a:ea typeface="华文仿宋" panose="02010600040101010101" pitchFamily="2" charset="-122"/>
              </a:rPr>
              <a:t>)</a:t>
            </a:r>
          </a:p>
          <a:p>
            <a:pPr marL="0" indent="0" eaLnBrk="1" hangingPunct="1">
              <a:lnSpc>
                <a:spcPct val="150000"/>
              </a:lnSpc>
              <a:buClr>
                <a:srgbClr val="666600"/>
              </a:buClr>
              <a:buNone/>
              <a:defRPr/>
            </a:pPr>
            <a:r>
              <a:rPr lang="zh-CN" altLang="en-US" sz="1800" kern="0" dirty="0">
                <a:latin typeface="Cambria" panose="02040503050406030204" pitchFamily="18" charset="0"/>
                <a:ea typeface="华文仿宋" panose="02010600040101010101" pitchFamily="2" charset="-122"/>
                <a:cs typeface="Times New Roman" panose="02020603050405020304" pitchFamily="18" charset="0"/>
              </a:rPr>
              <a:t>输入：商品数量</a:t>
            </a:r>
            <a:r>
              <a:rPr lang="en-US" altLang="zh-CN" sz="1800" kern="0" dirty="0">
                <a:latin typeface="Cambria" panose="02040503050406030204" pitchFamily="18" charset="0"/>
                <a:ea typeface="华文仿宋" panose="02010600040101010101" pitchFamily="2" charset="-122"/>
                <a:cs typeface="Times New Roman" panose="02020603050405020304" pitchFamily="18" charset="0"/>
              </a:rPr>
              <a:t>n</a:t>
            </a:r>
            <a:r>
              <a:rPr lang="zh-CN" altLang="en-US" sz="1800" kern="0" dirty="0">
                <a:latin typeface="Cambria" panose="02040503050406030204" pitchFamily="18" charset="0"/>
                <a:ea typeface="华文仿宋" panose="02010600040101010101" pitchFamily="2" charset="-122"/>
                <a:cs typeface="Times New Roman" panose="02020603050405020304" pitchFamily="18" charset="0"/>
              </a:rPr>
              <a:t>，各商品价值</a:t>
            </a:r>
            <a:r>
              <a:rPr lang="en-US" altLang="zh-CN" sz="1800" kern="0" dirty="0">
                <a:latin typeface="Cambria" panose="02040503050406030204" pitchFamily="18" charset="0"/>
                <a:ea typeface="华文仿宋" panose="02010600040101010101" pitchFamily="2" charset="-122"/>
                <a:cs typeface="Times New Roman" panose="02020603050405020304" pitchFamily="18" charset="0"/>
              </a:rPr>
              <a:t>p</a:t>
            </a:r>
            <a:r>
              <a:rPr lang="zh-CN" altLang="en-US" sz="1800" kern="0" dirty="0">
                <a:latin typeface="Cambria" panose="02040503050406030204" pitchFamily="18" charset="0"/>
                <a:ea typeface="华文仿宋" panose="02010600040101010101" pitchFamily="2" charset="-122"/>
                <a:cs typeface="Times New Roman" panose="02020603050405020304" pitchFamily="18" charset="0"/>
              </a:rPr>
              <a:t>，各商品体积</a:t>
            </a:r>
            <a:r>
              <a:rPr lang="en-US" altLang="zh-CN" sz="1800" kern="0" dirty="0">
                <a:latin typeface="Cambria" panose="02040503050406030204" pitchFamily="18" charset="0"/>
                <a:ea typeface="华文仿宋" panose="02010600040101010101" pitchFamily="2" charset="-122"/>
                <a:cs typeface="Times New Roman" panose="02020603050405020304" pitchFamily="18" charset="0"/>
              </a:rPr>
              <a:t>v</a:t>
            </a:r>
            <a:r>
              <a:rPr lang="zh-CN" altLang="en-US" sz="1800" kern="0" dirty="0">
                <a:latin typeface="Cambria" panose="02040503050406030204" pitchFamily="18" charset="0"/>
                <a:ea typeface="华文仿宋" panose="02010600040101010101" pitchFamily="2" charset="-122"/>
                <a:cs typeface="Times New Roman" panose="02020603050405020304" pitchFamily="18" charset="0"/>
              </a:rPr>
              <a:t>，背包容量</a:t>
            </a:r>
            <a:r>
              <a:rPr lang="en-US" altLang="zh-CN" sz="1800" kern="0" dirty="0">
                <a:latin typeface="Cambria" panose="02040503050406030204" pitchFamily="18" charset="0"/>
                <a:ea typeface="华文仿宋" panose="02010600040101010101" pitchFamily="2" charset="-122"/>
                <a:cs typeface="Times New Roman" panose="02020603050405020304" pitchFamily="18" charset="0"/>
              </a:rPr>
              <a:t>C</a:t>
            </a:r>
          </a:p>
          <a:p>
            <a:pPr marL="0" indent="0" eaLnBrk="1" hangingPunct="1">
              <a:lnSpc>
                <a:spcPct val="150000"/>
              </a:lnSpc>
              <a:buClr>
                <a:srgbClr val="666600"/>
              </a:buClr>
              <a:buNone/>
              <a:defRPr/>
            </a:pPr>
            <a:r>
              <a:rPr lang="zh-CN" altLang="en-US" sz="1800" kern="0" dirty="0">
                <a:latin typeface="Cambria" panose="02040503050406030204" pitchFamily="18" charset="0"/>
                <a:ea typeface="华文仿宋" panose="02010600040101010101" pitchFamily="2" charset="-122"/>
                <a:cs typeface="Times New Roman" panose="02020603050405020304" pitchFamily="18" charset="0"/>
              </a:rPr>
              <a:t>输出：商品价格的最大值，最优解决方案</a:t>
            </a:r>
            <a:endParaRPr lang="en-US" altLang="zh-CN" sz="18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lnSpc>
                <a:spcPct val="150000"/>
              </a:lnSpc>
              <a:buClr>
                <a:srgbClr val="666600"/>
              </a:buClr>
              <a:buNone/>
              <a:defRPr/>
            </a:pPr>
            <a:r>
              <a:rPr lang="zh-CN" altLang="en-US" sz="1800" kern="0" dirty="0">
                <a:latin typeface="Cambria" panose="02040503050406030204" pitchFamily="18" charset="0"/>
                <a:ea typeface="华文仿宋" panose="02010600040101010101" pitchFamily="2" charset="-122"/>
                <a:cs typeface="Times New Roman" panose="02020603050405020304" pitchFamily="18" charset="0"/>
              </a:rPr>
              <a:t>计算商品性价比</a:t>
            </a:r>
            <a:r>
              <a:rPr lang="en-US" altLang="zh-CN" sz="1800" kern="0" dirty="0">
                <a:latin typeface="Cambria" panose="02040503050406030204" pitchFamily="18" charset="0"/>
                <a:ea typeface="华文仿宋" panose="02010600040101010101" pitchFamily="2" charset="-122"/>
                <a:cs typeface="Times New Roman" panose="02020603050405020304" pitchFamily="18" charset="0"/>
              </a:rPr>
              <a:t>Ratio[1..n]</a:t>
            </a:r>
            <a:r>
              <a:rPr lang="zh-CN" altLang="en-US" sz="1800" kern="0" dirty="0">
                <a:latin typeface="Cambria" panose="02040503050406030204" pitchFamily="18" charset="0"/>
                <a:ea typeface="华文仿宋" panose="02010600040101010101" pitchFamily="2" charset="-122"/>
                <a:cs typeface="Times New Roman" panose="02020603050405020304" pitchFamily="18" charset="0"/>
              </a:rPr>
              <a:t>并按降序排序</a:t>
            </a:r>
            <a:endParaRPr lang="en-US" altLang="zh-CN" sz="18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lnSpc>
                <a:spcPct val="150000"/>
              </a:lnSpc>
              <a:buClr>
                <a:srgbClr val="666600"/>
              </a:buClr>
              <a:buNone/>
              <a:defRPr/>
            </a:pP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//Ratio[</a:t>
            </a:r>
            <a:r>
              <a:rPr lang="en-US" altLang="zh-CN" sz="2400" kern="0" dirty="0" err="1">
                <a:latin typeface="Cambria" panose="02040503050406030204" pitchFamily="18" charset="0"/>
                <a:ea typeface="华文仿宋" panose="02010600040101010101" pitchFamily="2" charset="-122"/>
                <a:cs typeface="Times New Roman" panose="02020603050405020304" pitchFamily="18" charset="0"/>
              </a:rPr>
              <a:t>i</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],p[</a:t>
            </a:r>
            <a:r>
              <a:rPr lang="en-US" altLang="zh-CN" sz="2400" kern="0" dirty="0" err="1">
                <a:latin typeface="Cambria" panose="02040503050406030204" pitchFamily="18" charset="0"/>
                <a:ea typeface="华文仿宋" panose="02010600040101010101" pitchFamily="2" charset="-122"/>
                <a:cs typeface="Times New Roman" panose="02020603050405020304" pitchFamily="18" charset="0"/>
              </a:rPr>
              <a:t>i</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],v[</a:t>
            </a:r>
            <a:r>
              <a:rPr lang="en-US" altLang="zh-CN" sz="2400" kern="0" dirty="0" err="1">
                <a:latin typeface="Cambria" panose="02040503050406030204" pitchFamily="18" charset="0"/>
                <a:ea typeface="华文仿宋" panose="02010600040101010101" pitchFamily="2" charset="-122"/>
                <a:cs typeface="Times New Roman" panose="02020603050405020304" pitchFamily="18" charset="0"/>
              </a:rPr>
              <a:t>i</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分别表示性价比第</a:t>
            </a:r>
            <a:r>
              <a:rPr lang="en-US" altLang="zh-CN" sz="2400" kern="0" dirty="0" err="1">
                <a:latin typeface="Cambria" panose="02040503050406030204" pitchFamily="18" charset="0"/>
                <a:ea typeface="华文仿宋" panose="02010600040101010101" pitchFamily="2" charset="-122"/>
                <a:cs typeface="Times New Roman" panose="02020603050405020304" pitchFamily="18" charset="0"/>
              </a:rPr>
              <a:t>i</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大的商品的性价比、价格和体积</a:t>
            </a: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lnSpc>
                <a:spcPct val="150000"/>
              </a:lnSpc>
              <a:buClr>
                <a:srgbClr val="666600"/>
              </a:buClr>
              <a:buNone/>
              <a:defRPr/>
            </a:pP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i</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1</a:t>
            </a:r>
          </a:p>
          <a:p>
            <a:pPr marL="0" indent="0" eaLnBrk="1" hangingPunct="1">
              <a:lnSpc>
                <a:spcPct val="150000"/>
              </a:lnSpc>
              <a:buClr>
                <a:srgbClr val="666600"/>
              </a:buClr>
              <a:buNone/>
              <a:defRPr/>
            </a:pPr>
            <a:r>
              <a:rPr lang="en-US" altLang="zh-CN" sz="24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ans0</a:t>
            </a:r>
          </a:p>
        </p:txBody>
      </p:sp>
      <p:sp>
        <p:nvSpPr>
          <p:cNvPr id="2" name="矩形 1">
            <a:extLst>
              <a:ext uri="{FF2B5EF4-FFF2-40B4-BE49-F238E27FC236}">
                <a16:creationId xmlns="" xmlns:a16="http://schemas.microsoft.com/office/drawing/2014/main" id="{5ECD3CA1-0E75-AA19-2C16-ADD5E01D26A3}"/>
              </a:ext>
            </a:extLst>
          </p:cNvPr>
          <p:cNvSpPr/>
          <p:nvPr/>
        </p:nvSpPr>
        <p:spPr>
          <a:xfrm>
            <a:off x="290286" y="2583543"/>
            <a:ext cx="9991850" cy="1828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 xmlns:a16="http://schemas.microsoft.com/office/drawing/2014/main" id="{AC26600F-E653-169F-0CE9-C5CB65B4D403}"/>
              </a:ext>
            </a:extLst>
          </p:cNvPr>
          <p:cNvSpPr txBox="1"/>
          <p:nvPr/>
        </p:nvSpPr>
        <p:spPr>
          <a:xfrm>
            <a:off x="8679543" y="4412343"/>
            <a:ext cx="2815771" cy="954107"/>
          </a:xfrm>
          <a:prstGeom prst="rect">
            <a:avLst/>
          </a:prstGeom>
          <a:noFill/>
        </p:spPr>
        <p:txBody>
          <a:bodyPr wrap="square" rtlCol="0">
            <a:spAutoFit/>
          </a:bodyPr>
          <a:lstStyle/>
          <a:p>
            <a:r>
              <a:rPr lang="zh-CN" altLang="en-US" sz="2800" b="1" dirty="0">
                <a:latin typeface="华文仿宋" panose="02010600040101010101" pitchFamily="2" charset="-122"/>
                <a:ea typeface="华文仿宋" panose="02010600040101010101" pitchFamily="2" charset="-122"/>
              </a:rPr>
              <a:t>按性价比排序，并初始化</a:t>
            </a:r>
          </a:p>
        </p:txBody>
      </p:sp>
    </p:spTree>
    <p:extLst>
      <p:ext uri="{BB962C8B-B14F-4D97-AF65-F5344CB8AC3E}">
        <p14:creationId xmlns:p14="http://schemas.microsoft.com/office/powerpoint/2010/main" val="420711565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 xmlns:a16="http://schemas.microsoft.com/office/drawing/2014/main" id="{2FD2E2F5-2BDA-490A-9FEA-1DB79FBDAD93}"/>
              </a:ext>
            </a:extLst>
          </p:cNvPr>
          <p:cNvSpPr txBox="1">
            <a:spLocks noChangeArrowheads="1"/>
          </p:cNvSpPr>
          <p:nvPr/>
        </p:nvSpPr>
        <p:spPr bwMode="auto">
          <a:xfrm>
            <a:off x="3660320" y="1145815"/>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zh-CN" altLang="en-US" sz="3200" b="1" dirty="0">
                <a:solidFill>
                  <a:srgbClr val="002060"/>
                </a:solidFill>
                <a:latin typeface="Times New Roman" panose="02020603050405020304" pitchFamily="18" charset="0"/>
                <a:ea typeface="黑体" panose="02010609060101010101" pitchFamily="49" charset="-122"/>
              </a:rPr>
              <a:t>纲要</a:t>
            </a:r>
          </a:p>
        </p:txBody>
      </p:sp>
      <p:grpSp>
        <p:nvGrpSpPr>
          <p:cNvPr id="6147" name="Group 6">
            <a:extLst>
              <a:ext uri="{FF2B5EF4-FFF2-40B4-BE49-F238E27FC236}">
                <a16:creationId xmlns="" xmlns:a16="http://schemas.microsoft.com/office/drawing/2014/main" id="{F714D697-CE54-4FF6-B92A-93AE8BCA9F7B}"/>
              </a:ext>
            </a:extLst>
          </p:cNvPr>
          <p:cNvGrpSpPr>
            <a:grpSpLocks/>
          </p:cNvGrpSpPr>
          <p:nvPr/>
        </p:nvGrpSpPr>
        <p:grpSpPr bwMode="auto">
          <a:xfrm>
            <a:off x="3235220" y="2004727"/>
            <a:ext cx="6121400" cy="720725"/>
            <a:chOff x="1474" y="1298"/>
            <a:chExt cx="3357" cy="454"/>
          </a:xfrm>
        </p:grpSpPr>
        <p:grpSp>
          <p:nvGrpSpPr>
            <p:cNvPr id="6158" name="Group 19">
              <a:extLst>
                <a:ext uri="{FF2B5EF4-FFF2-40B4-BE49-F238E27FC236}">
                  <a16:creationId xmlns="" xmlns:a16="http://schemas.microsoft.com/office/drawing/2014/main"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 xmlns:a16="http://schemas.microsoft.com/office/drawing/2014/main"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61" name="AutoShape 3">
                <a:extLst>
                  <a:ext uri="{FF2B5EF4-FFF2-40B4-BE49-F238E27FC236}">
                    <a16:creationId xmlns="" xmlns:a16="http://schemas.microsoft.com/office/drawing/2014/main"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9" name="Rectangle 13">
              <a:extLst>
                <a:ext uri="{FF2B5EF4-FFF2-40B4-BE49-F238E27FC236}">
                  <a16:creationId xmlns="" xmlns:a16="http://schemas.microsoft.com/office/drawing/2014/main"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rPr>
                <a:t>一、贪心算法的原理</a:t>
              </a:r>
            </a:p>
          </p:txBody>
        </p:sp>
      </p:grpSp>
      <p:grpSp>
        <p:nvGrpSpPr>
          <p:cNvPr id="6149" name="Group 6">
            <a:extLst>
              <a:ext uri="{FF2B5EF4-FFF2-40B4-BE49-F238E27FC236}">
                <a16:creationId xmlns="" xmlns:a16="http://schemas.microsoft.com/office/drawing/2014/main" id="{6D8F2933-08BD-4405-8B13-CB9D70B6B985}"/>
              </a:ext>
            </a:extLst>
          </p:cNvPr>
          <p:cNvGrpSpPr>
            <a:grpSpLocks/>
          </p:cNvGrpSpPr>
          <p:nvPr/>
        </p:nvGrpSpPr>
        <p:grpSpPr bwMode="auto">
          <a:xfrm>
            <a:off x="3233633" y="2892161"/>
            <a:ext cx="6121400" cy="720725"/>
            <a:chOff x="1474" y="1298"/>
            <a:chExt cx="3357" cy="454"/>
          </a:xfrm>
        </p:grpSpPr>
        <p:grpSp>
          <p:nvGrpSpPr>
            <p:cNvPr id="6150" name="Group 19">
              <a:extLst>
                <a:ext uri="{FF2B5EF4-FFF2-40B4-BE49-F238E27FC236}">
                  <a16:creationId xmlns="" xmlns:a16="http://schemas.microsoft.com/office/drawing/2014/main"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 xmlns:a16="http://schemas.microsoft.com/office/drawing/2014/main"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53" name="AutoShape 3">
                <a:extLst>
                  <a:ext uri="{FF2B5EF4-FFF2-40B4-BE49-F238E27FC236}">
                    <a16:creationId xmlns="" xmlns:a16="http://schemas.microsoft.com/office/drawing/2014/main"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1" name="Rectangle 13">
              <a:extLst>
                <a:ext uri="{FF2B5EF4-FFF2-40B4-BE49-F238E27FC236}">
                  <a16:creationId xmlns="" xmlns:a16="http://schemas.microsoft.com/office/drawing/2014/main"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101C56"/>
                  </a:solidFill>
                  <a:latin typeface="Times New Roman" panose="02020603050405020304" pitchFamily="18" charset="0"/>
                  <a:ea typeface="仿宋" panose="02010609060101010101" pitchFamily="49" charset="-122"/>
                </a:rPr>
                <a:t>二、背包问题</a:t>
              </a:r>
            </a:p>
          </p:txBody>
        </p:sp>
      </p:grpSp>
      <p:grpSp>
        <p:nvGrpSpPr>
          <p:cNvPr id="18" name="Group 18">
            <a:extLst>
              <a:ext uri="{FF2B5EF4-FFF2-40B4-BE49-F238E27FC236}">
                <a16:creationId xmlns="" xmlns:a16="http://schemas.microsoft.com/office/drawing/2014/main" id="{7D449A68-E818-4497-880E-ED195E79A633}"/>
              </a:ext>
            </a:extLst>
          </p:cNvPr>
          <p:cNvGrpSpPr>
            <a:grpSpLocks/>
          </p:cNvGrpSpPr>
          <p:nvPr/>
        </p:nvGrpSpPr>
        <p:grpSpPr bwMode="auto">
          <a:xfrm>
            <a:off x="3233633" y="3779595"/>
            <a:ext cx="6127750" cy="682625"/>
            <a:chOff x="0" y="0"/>
            <a:chExt cx="9810" cy="1634"/>
          </a:xfrm>
        </p:grpSpPr>
        <p:grpSp>
          <p:nvGrpSpPr>
            <p:cNvPr id="19" name="Group 19">
              <a:extLst>
                <a:ext uri="{FF2B5EF4-FFF2-40B4-BE49-F238E27FC236}">
                  <a16:creationId xmlns="" xmlns:a16="http://schemas.microsoft.com/office/drawing/2014/main"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 xmlns:a16="http://schemas.microsoft.com/office/drawing/2014/main"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000000"/>
                  </a:solidFill>
                  <a:latin typeface="Times New Roman" panose="02020603050405020304" pitchFamily="18" charset="0"/>
                  <a:ea typeface="华文楷体" panose="02010600040101010101" pitchFamily="2" charset="-122"/>
                </a:endParaRPr>
              </a:p>
            </p:txBody>
          </p:sp>
          <p:sp>
            <p:nvSpPr>
              <p:cNvPr id="22" name="AutoShape 3">
                <a:extLst>
                  <a:ext uri="{FF2B5EF4-FFF2-40B4-BE49-F238E27FC236}">
                    <a16:creationId xmlns="" xmlns:a16="http://schemas.microsoft.com/office/drawing/2014/main"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1F497D"/>
                  </a:solidFill>
                  <a:latin typeface="Times New Roman" panose="02020603050405020304" pitchFamily="18" charset="0"/>
                  <a:ea typeface="华文楷体" panose="02010600040101010101" pitchFamily="2" charset="-122"/>
                </a:endParaRPr>
              </a:p>
            </p:txBody>
          </p:sp>
        </p:grpSp>
        <p:sp>
          <p:nvSpPr>
            <p:cNvPr id="20" name="Rectangle 13">
              <a:extLst>
                <a:ext uri="{FF2B5EF4-FFF2-40B4-BE49-F238E27FC236}">
                  <a16:creationId xmlns="" xmlns:a16="http://schemas.microsoft.com/office/drawing/2014/main"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101C56"/>
                  </a:solidFill>
                  <a:latin typeface="Times New Roman" panose="02020603050405020304" pitchFamily="18" charset="0"/>
                  <a:ea typeface="仿宋" panose="02010609060101010101" pitchFamily="49" charset="-122"/>
                </a:rPr>
                <a:t>三、活动选择问题</a:t>
              </a:r>
            </a:p>
          </p:txBody>
        </p:sp>
      </p:grpSp>
      <p:grpSp>
        <p:nvGrpSpPr>
          <p:cNvPr id="28" name="Group 18">
            <a:extLst>
              <a:ext uri="{FF2B5EF4-FFF2-40B4-BE49-F238E27FC236}">
                <a16:creationId xmlns="" xmlns:a16="http://schemas.microsoft.com/office/drawing/2014/main" id="{759FD932-6AC4-470D-83D3-86055FC5F43D}"/>
              </a:ext>
            </a:extLst>
          </p:cNvPr>
          <p:cNvGrpSpPr>
            <a:grpSpLocks/>
          </p:cNvGrpSpPr>
          <p:nvPr/>
        </p:nvGrpSpPr>
        <p:grpSpPr bwMode="auto">
          <a:xfrm>
            <a:off x="3230457" y="4630360"/>
            <a:ext cx="6127750" cy="682625"/>
            <a:chOff x="0" y="0"/>
            <a:chExt cx="9810" cy="1634"/>
          </a:xfrm>
        </p:grpSpPr>
        <p:grpSp>
          <p:nvGrpSpPr>
            <p:cNvPr id="29" name="Group 19">
              <a:extLst>
                <a:ext uri="{FF2B5EF4-FFF2-40B4-BE49-F238E27FC236}">
                  <a16:creationId xmlns="" xmlns:a16="http://schemas.microsoft.com/office/drawing/2014/main" id="{E47C334D-21BF-4AA9-AED3-878B8E943CB0}"/>
                </a:ext>
              </a:extLst>
            </p:cNvPr>
            <p:cNvGrpSpPr>
              <a:grpSpLocks/>
            </p:cNvGrpSpPr>
            <p:nvPr/>
          </p:nvGrpSpPr>
          <p:grpSpPr bwMode="auto">
            <a:xfrm>
              <a:off x="0" y="0"/>
              <a:ext cx="9810" cy="1634"/>
              <a:chOff x="0" y="90"/>
              <a:chExt cx="6228000" cy="1038263"/>
            </a:xfrm>
          </p:grpSpPr>
          <p:sp>
            <p:nvSpPr>
              <p:cNvPr id="31" name="AutoShape 3">
                <a:extLst>
                  <a:ext uri="{FF2B5EF4-FFF2-40B4-BE49-F238E27FC236}">
                    <a16:creationId xmlns="" xmlns:a16="http://schemas.microsoft.com/office/drawing/2014/main" id="{51A10F9A-0A5A-41CF-883B-305CBC102E16}"/>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zh-CN" altLang="en-US" sz="2800" b="1">
                  <a:solidFill>
                    <a:srgbClr val="000000"/>
                  </a:solidFill>
                  <a:latin typeface="Times New Roman" panose="02020603050405020304" pitchFamily="18" charset="0"/>
                  <a:ea typeface="华文楷体" panose="02010600040101010101" pitchFamily="2" charset="-122"/>
                </a:endParaRPr>
              </a:p>
            </p:txBody>
          </p:sp>
          <p:sp>
            <p:nvSpPr>
              <p:cNvPr id="32" name="AutoShape 3">
                <a:extLst>
                  <a:ext uri="{FF2B5EF4-FFF2-40B4-BE49-F238E27FC236}">
                    <a16:creationId xmlns="" xmlns:a16="http://schemas.microsoft.com/office/drawing/2014/main" id="{C2C7F252-E61F-46E3-8A6A-3A1E96A6292E}"/>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endParaRPr lang="zh-CN" altLang="zh-CN" sz="2800" b="1">
                  <a:solidFill>
                    <a:srgbClr val="1F497D"/>
                  </a:solidFill>
                  <a:latin typeface="Times New Roman" panose="02020603050405020304" pitchFamily="18" charset="0"/>
                  <a:ea typeface="华文楷体" panose="02010600040101010101" pitchFamily="2" charset="-122"/>
                </a:endParaRPr>
              </a:p>
            </p:txBody>
          </p:sp>
        </p:grpSp>
        <p:sp>
          <p:nvSpPr>
            <p:cNvPr id="30" name="Rectangle 13">
              <a:extLst>
                <a:ext uri="{FF2B5EF4-FFF2-40B4-BE49-F238E27FC236}">
                  <a16:creationId xmlns="" xmlns:a16="http://schemas.microsoft.com/office/drawing/2014/main" id="{E02630E8-F377-4563-880B-B439F2DBF10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b="1" dirty="0">
                  <a:solidFill>
                    <a:srgbClr val="101C56"/>
                  </a:solidFill>
                  <a:latin typeface="Times New Roman" panose="02020603050405020304" pitchFamily="18" charset="0"/>
                  <a:ea typeface="仿宋" panose="02010609060101010101" pitchFamily="49" charset="-122"/>
                </a:rPr>
                <a:t>四、最小生成树算法</a:t>
              </a:r>
            </a:p>
          </p:txBody>
        </p:sp>
      </p:gr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伪代码</a:t>
            </a:r>
          </a:p>
        </p:txBody>
      </p:sp>
      <mc:AlternateContent xmlns:mc="http://schemas.openxmlformats.org/markup-compatibility/2006" xmlns:a14="http://schemas.microsoft.com/office/drawing/2010/main">
        <mc:Choice Requires="a14">
          <p:sp>
            <p:nvSpPr>
              <p:cNvPr id="8" name="Rectangle 5">
                <a:extLst>
                  <a:ext uri="{FF2B5EF4-FFF2-40B4-BE49-F238E27FC236}">
                    <a16:creationId xmlns="" xmlns:a16="http://schemas.microsoft.com/office/drawing/2014/main" id="{51B10850-534A-4F59-6007-91F664A90952}"/>
                  </a:ext>
                </a:extLst>
              </p:cNvPr>
              <p:cNvSpPr txBox="1">
                <a:spLocks noChangeArrowheads="1"/>
              </p:cNvSpPr>
              <p:nvPr/>
            </p:nvSpPr>
            <p:spPr bwMode="auto">
              <a:xfrm>
                <a:off x="453538" y="666018"/>
                <a:ext cx="4945776" cy="57651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en-US" altLang="zh-CN" kern="0" dirty="0" err="1">
                    <a:solidFill>
                      <a:srgbClr val="FF0000"/>
                    </a:solidFill>
                    <a:latin typeface="华文仿宋" panose="02010600040101010101" pitchFamily="2" charset="-122"/>
                    <a:ea typeface="华文仿宋" panose="02010600040101010101" pitchFamily="2" charset="-122"/>
                  </a:rPr>
                  <a:t>FractionalKnapsack</a:t>
                </a:r>
                <a:r>
                  <a:rPr lang="en-US" altLang="zh-CN" kern="0" dirty="0">
                    <a:solidFill>
                      <a:srgbClr val="FF0000"/>
                    </a:solidFill>
                    <a:latin typeface="华文仿宋" panose="02010600040101010101" pitchFamily="2" charset="-122"/>
                    <a:ea typeface="华文仿宋" panose="02010600040101010101" pitchFamily="2" charset="-122"/>
                  </a:rPr>
                  <a:t>(</a:t>
                </a:r>
                <a:r>
                  <a:rPr lang="en-US" altLang="zh-CN" kern="0" dirty="0" err="1">
                    <a:solidFill>
                      <a:srgbClr val="FF0000"/>
                    </a:solidFill>
                    <a:latin typeface="华文仿宋" panose="02010600040101010101" pitchFamily="2" charset="-122"/>
                    <a:ea typeface="华文仿宋" panose="02010600040101010101" pitchFamily="2" charset="-122"/>
                  </a:rPr>
                  <a:t>n,p,v,C</a:t>
                </a:r>
                <a:r>
                  <a:rPr lang="en-US" altLang="zh-CN" kern="0" dirty="0">
                    <a:solidFill>
                      <a:srgbClr val="FF0000"/>
                    </a:solidFill>
                    <a:latin typeface="华文仿宋" panose="02010600040101010101" pitchFamily="2" charset="-122"/>
                    <a:ea typeface="华文仿宋" panose="02010600040101010101" pitchFamily="2" charset="-122"/>
                  </a:rPr>
                  <a:t>)</a:t>
                </a:r>
              </a:p>
              <a:p>
                <a:pPr marL="0" indent="0" eaLnBrk="1" hangingPunct="1">
                  <a:buClr>
                    <a:srgbClr val="666600"/>
                  </a:buClr>
                  <a:buNone/>
                  <a:defRPr/>
                </a:pPr>
                <a:r>
                  <a:rPr lang="en-US" altLang="zh-CN" sz="1800" kern="0" dirty="0">
                    <a:latin typeface="Cambria" panose="02040503050406030204" pitchFamily="18" charset="0"/>
                    <a:ea typeface="华文仿宋" panose="02010600040101010101" pitchFamily="2" charset="-122"/>
                    <a:cs typeface="Times New Roman" panose="02020603050405020304" pitchFamily="18" charset="0"/>
                  </a:rPr>
                  <a:t>//</a:t>
                </a:r>
                <a:r>
                  <a:rPr lang="zh-CN" altLang="en-US" sz="1800" kern="0" dirty="0">
                    <a:latin typeface="Cambria" panose="02040503050406030204" pitchFamily="18" charset="0"/>
                    <a:ea typeface="华文仿宋" panose="02010600040101010101" pitchFamily="2" charset="-122"/>
                    <a:cs typeface="Times New Roman" panose="02020603050405020304" pitchFamily="18" charset="0"/>
                  </a:rPr>
                  <a:t>根据贪心策略求解</a:t>
                </a:r>
                <a:endParaRPr lang="en-US" altLang="zh-CN" sz="18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buClr>
                    <a:srgbClr val="666600"/>
                  </a:buClr>
                  <a:buNone/>
                  <a:defRPr/>
                </a:pPr>
                <a:r>
                  <a:rPr lang="en-US" altLang="zh-CN" sz="1800" kern="0" dirty="0">
                    <a:latin typeface="Cambria" panose="02040503050406030204" pitchFamily="18" charset="0"/>
                    <a:ea typeface="华文仿宋" panose="02010600040101010101" pitchFamily="2" charset="-122"/>
                    <a:cs typeface="Times New Roman" panose="02020603050405020304" pitchFamily="18" charset="0"/>
                  </a:rPr>
                  <a:t>While C&gt;0 and </a:t>
                </a:r>
                <a:r>
                  <a:rPr lang="en-US" altLang="zh-CN" sz="1800" kern="0" dirty="0" err="1">
                    <a:latin typeface="Cambria" panose="02040503050406030204" pitchFamily="18" charset="0"/>
                    <a:ea typeface="华文仿宋" panose="02010600040101010101" pitchFamily="2" charset="-122"/>
                    <a:cs typeface="Times New Roman" panose="02020603050405020304" pitchFamily="18" charset="0"/>
                  </a:rPr>
                  <a:t>i</a:t>
                </a:r>
                <a:r>
                  <a:rPr lang="en-US" altLang="zh-CN" sz="1800" kern="0" dirty="0">
                    <a:latin typeface="Cambria" panose="02040503050406030204" pitchFamily="18" charset="0"/>
                    <a:ea typeface="华文仿宋" panose="02010600040101010101" pitchFamily="2" charset="-122"/>
                    <a:cs typeface="Times New Roman" panose="02020603050405020304" pitchFamily="18" charset="0"/>
                  </a:rPr>
                  <a:t> </a:t>
                </a:r>
                <a:r>
                  <a:rPr lang="en-US" altLang="zh-CN" sz="1800" kern="0" dirty="0">
                    <a:latin typeface="Calibri" panose="020F0502020204030204" pitchFamily="34" charset="0"/>
                    <a:ea typeface="华文仿宋" panose="02010600040101010101" pitchFamily="2" charset="-122"/>
                    <a:cs typeface="Calibri" panose="020F0502020204030204" pitchFamily="34" charset="0"/>
                  </a:rPr>
                  <a:t>≤ n do                              </a:t>
                </a:r>
              </a:p>
              <a:p>
                <a:pPr marL="0" indent="0" eaLnBrk="1" hangingPunct="1">
                  <a:buClr>
                    <a:srgbClr val="666600"/>
                  </a:buClr>
                  <a:buNone/>
                  <a:defRPr/>
                </a:pPr>
                <a:r>
                  <a:rPr lang="en-US" altLang="zh-CN" sz="1800" kern="0" dirty="0">
                    <a:latin typeface="Calibri" panose="020F0502020204030204" pitchFamily="34" charset="0"/>
                    <a:ea typeface="华文仿宋" panose="02010600040101010101" pitchFamily="2" charset="-122"/>
                    <a:cs typeface="Calibri" panose="020F0502020204030204" pitchFamily="34" charset="0"/>
                  </a:rPr>
                  <a:t>        if v[</a:t>
                </a:r>
                <a:r>
                  <a:rPr lang="en-US" altLang="zh-CN" sz="1800" kern="0" dirty="0" err="1">
                    <a:latin typeface="Calibri" panose="020F0502020204030204" pitchFamily="34" charset="0"/>
                    <a:ea typeface="华文仿宋" panose="02010600040101010101" pitchFamily="2" charset="-122"/>
                    <a:cs typeface="Calibri" panose="020F0502020204030204" pitchFamily="34" charset="0"/>
                  </a:rPr>
                  <a:t>i</a:t>
                </a:r>
                <a:r>
                  <a:rPr lang="en-US" altLang="zh-CN" sz="1800" kern="0" dirty="0">
                    <a:latin typeface="Calibri" panose="020F0502020204030204" pitchFamily="34" charset="0"/>
                    <a:ea typeface="华文仿宋" panose="02010600040101010101" pitchFamily="2" charset="-122"/>
                    <a:cs typeface="Calibri" panose="020F0502020204030204" pitchFamily="34" charset="0"/>
                  </a:rPr>
                  <a:t>]≤C then</a:t>
                </a:r>
              </a:p>
              <a:p>
                <a:pPr marL="0" indent="0" eaLnBrk="1" hangingPunct="1">
                  <a:buClr>
                    <a:srgbClr val="666600"/>
                  </a:buClr>
                  <a:buNone/>
                  <a:defRPr/>
                </a:pPr>
                <a:r>
                  <a:rPr lang="en-US" altLang="zh-CN" sz="1800" kern="0" dirty="0">
                    <a:latin typeface="Calibri" panose="020F0502020204030204" pitchFamily="34" charset="0"/>
                    <a:ea typeface="华文仿宋" panose="02010600040101010101" pitchFamily="2" charset="-122"/>
                    <a:cs typeface="Calibri" panose="020F0502020204030204" pitchFamily="34" charset="0"/>
                  </a:rPr>
                  <a:t>              </a:t>
                </a:r>
                <a:r>
                  <a:rPr lang="zh-CN" altLang="en-US" sz="1800" kern="0" dirty="0">
                    <a:latin typeface="Calibri" panose="020F0502020204030204" pitchFamily="34" charset="0"/>
                    <a:ea typeface="华文仿宋" panose="02010600040101010101" pitchFamily="2" charset="-122"/>
                    <a:cs typeface="Calibri" panose="020F0502020204030204" pitchFamily="34" charset="0"/>
                  </a:rPr>
                  <a:t>选择商品</a:t>
                </a:r>
                <a:r>
                  <a:rPr lang="en-US" altLang="zh-CN" sz="1800" kern="0" dirty="0">
                    <a:latin typeface="Calibri" panose="020F0502020204030204" pitchFamily="34" charset="0"/>
                    <a:ea typeface="华文仿宋" panose="02010600040101010101" pitchFamily="2" charset="-122"/>
                    <a:cs typeface="Calibri" panose="020F0502020204030204" pitchFamily="34" charset="0"/>
                  </a:rPr>
                  <a:t>I</a:t>
                </a:r>
              </a:p>
              <a:p>
                <a:pPr marL="0" indent="0" eaLnBrk="1" hangingPunct="1">
                  <a:buClr>
                    <a:srgbClr val="666600"/>
                  </a:buClr>
                  <a:buNone/>
                  <a:defRPr/>
                </a:pPr>
                <a:r>
                  <a:rPr lang="en-US" altLang="zh-CN" sz="1800" kern="0" dirty="0">
                    <a:latin typeface="Calibri" panose="020F0502020204030204" pitchFamily="34" charset="0"/>
                    <a:ea typeface="华文仿宋" panose="02010600040101010101" pitchFamily="2" charset="-122"/>
                    <a:cs typeface="Calibri" panose="020F0502020204030204" pitchFamily="34" charset="0"/>
                  </a:rPr>
                  <a:t>                </a:t>
                </a:r>
                <a:r>
                  <a:rPr lang="en-US" altLang="zh-CN" sz="1800" kern="0" dirty="0" err="1">
                    <a:latin typeface="Calibri" panose="020F0502020204030204" pitchFamily="34" charset="0"/>
                    <a:ea typeface="华文仿宋" panose="02010600040101010101" pitchFamily="2" charset="-122"/>
                    <a:cs typeface="Calibri" panose="020F0502020204030204" pitchFamily="34" charset="0"/>
                  </a:rPr>
                  <a:t>ans</a:t>
                </a:r>
                <a:r>
                  <a:rPr lang="en-US" altLang="zh-CN" sz="18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ans+p</a:t>
                </a: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lang="en-US" altLang="zh-CN" sz="18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p>
              <a:p>
                <a:pPr marL="0" indent="0" eaLnBrk="1" hangingPunct="1">
                  <a:buClr>
                    <a:srgbClr val="666600"/>
                  </a:buClr>
                  <a:buNone/>
                  <a:defRPr/>
                </a:pP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CC-v[</a:t>
                </a:r>
                <a:r>
                  <a:rPr lang="en-US" altLang="zh-CN" sz="18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p>
              <a:p>
                <a:pPr marL="0" indent="0" eaLnBrk="1" hangingPunct="1">
                  <a:buClr>
                    <a:srgbClr val="666600"/>
                  </a:buClr>
                  <a:buNone/>
                  <a:defRPr/>
                </a:pP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end</a:t>
                </a:r>
              </a:p>
              <a:p>
                <a:pPr marL="0" indent="0" eaLnBrk="1" hangingPunct="1">
                  <a:buClr>
                    <a:srgbClr val="666600"/>
                  </a:buClr>
                  <a:buNone/>
                  <a:defRPr/>
                </a:pP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else</a:t>
                </a:r>
              </a:p>
              <a:p>
                <a:pPr marL="0" indent="0" eaLnBrk="1" hangingPunct="1">
                  <a:buClr>
                    <a:srgbClr val="666600"/>
                  </a:buClr>
                  <a:buNone/>
                  <a:defRPr/>
                </a:pP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zh-CN" altLang="en-US"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选择</a:t>
                </a: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a:t>
                </a:r>
                <a:r>
                  <a:rPr lang="zh-CN" altLang="en-US"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体积的商品</a:t>
                </a: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p>
              <a:p>
                <a:pPr marL="0" indent="0" eaLnBrk="1" hangingPunct="1">
                  <a:buClr>
                    <a:srgbClr val="666600"/>
                  </a:buClr>
                  <a:buNone/>
                  <a:defRPr/>
                </a:pP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18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ansans+p</a:t>
                </a: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lang="en-US" altLang="zh-CN" sz="18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18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14:m>
                  <m:oMath xmlns:m="http://schemas.openxmlformats.org/officeDocument/2006/math">
                    <m:f>
                      <m:fPr>
                        <m:ctrlPr>
                          <a:rPr lang="en-US" altLang="zh-CN" sz="1800" i="1" kern="0" smtClean="0">
                            <a:latin typeface="Cambria Math"/>
                            <a:ea typeface="华文仿宋" panose="02010600040101010101" pitchFamily="2" charset="-122"/>
                            <a:cs typeface="Calibri" panose="020F0502020204030204" pitchFamily="34" charset="0"/>
                            <a:sym typeface="Wingdings" panose="05000000000000000000" pitchFamily="2" charset="2"/>
                          </a:rPr>
                        </m:ctrlPr>
                      </m:fPr>
                      <m:num>
                        <m:r>
                          <a:rPr lang="en-US" altLang="zh-CN" sz="1800" b="1" i="1" kern="0" smtClean="0">
                            <a:latin typeface="Cambria Math" panose="02040503050406030204" pitchFamily="18" charset="0"/>
                            <a:ea typeface="华文仿宋" panose="02010600040101010101" pitchFamily="2" charset="-122"/>
                            <a:cs typeface="Calibri" panose="020F0502020204030204" pitchFamily="34" charset="0"/>
                            <a:sym typeface="Wingdings" panose="05000000000000000000" pitchFamily="2" charset="2"/>
                          </a:rPr>
                          <m:t>𝑪</m:t>
                        </m:r>
                      </m:num>
                      <m:den>
                        <m:r>
                          <a:rPr lang="en-US" altLang="zh-CN" sz="1800" b="1" i="1" kern="0" smtClean="0">
                            <a:latin typeface="Cambria Math" panose="02040503050406030204" pitchFamily="18" charset="0"/>
                            <a:ea typeface="华文仿宋" panose="02010600040101010101" pitchFamily="2" charset="-122"/>
                            <a:cs typeface="Calibri" panose="020F0502020204030204" pitchFamily="34" charset="0"/>
                            <a:sym typeface="Wingdings" panose="05000000000000000000" pitchFamily="2" charset="2"/>
                          </a:rPr>
                          <m:t>𝒗</m:t>
                        </m:r>
                        <m:r>
                          <a:rPr lang="en-US" altLang="zh-CN" sz="1800" b="1" i="1" kern="0" smtClean="0">
                            <a:latin typeface="Cambria Math" panose="02040503050406030204" pitchFamily="18" charset="0"/>
                            <a:ea typeface="华文仿宋" panose="02010600040101010101" pitchFamily="2" charset="-122"/>
                            <a:cs typeface="Calibri" panose="020F0502020204030204" pitchFamily="34" charset="0"/>
                            <a:sym typeface="Wingdings" panose="05000000000000000000" pitchFamily="2" charset="2"/>
                          </a:rPr>
                          <m:t>[</m:t>
                        </m:r>
                        <m:r>
                          <a:rPr lang="en-US" altLang="zh-CN" sz="1800" b="1" i="1" kern="0" smtClean="0">
                            <a:latin typeface="Cambria Math" panose="02040503050406030204" pitchFamily="18" charset="0"/>
                            <a:ea typeface="华文仿宋" panose="02010600040101010101" pitchFamily="2" charset="-122"/>
                            <a:cs typeface="Calibri" panose="020F0502020204030204" pitchFamily="34" charset="0"/>
                            <a:sym typeface="Wingdings" panose="05000000000000000000" pitchFamily="2" charset="2"/>
                          </a:rPr>
                          <m:t>𝒊</m:t>
                        </m:r>
                        <m:r>
                          <a:rPr lang="en-US" altLang="zh-CN" sz="1800" b="1" i="1" kern="0" smtClean="0">
                            <a:latin typeface="Cambria Math" panose="02040503050406030204" pitchFamily="18" charset="0"/>
                            <a:ea typeface="华文仿宋" panose="02010600040101010101" pitchFamily="2" charset="-122"/>
                            <a:cs typeface="Calibri" panose="020F0502020204030204" pitchFamily="34" charset="0"/>
                            <a:sym typeface="Wingdings" panose="05000000000000000000" pitchFamily="2" charset="2"/>
                          </a:rPr>
                          <m:t>]</m:t>
                        </m:r>
                      </m:den>
                    </m:f>
                  </m:oMath>
                </a14:m>
                <a:endParaRPr lang="en-US" altLang="zh-CN" sz="18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buClr>
                    <a:srgbClr val="666600"/>
                  </a:buClr>
                  <a:buNone/>
                  <a:defRPr/>
                </a:pPr>
                <a:r>
                  <a:rPr lang="en-US" altLang="zh-CN" sz="1800" kern="0" dirty="0">
                    <a:latin typeface="Cambria" panose="02040503050406030204" pitchFamily="18" charset="0"/>
                    <a:ea typeface="华文仿宋" panose="02010600040101010101" pitchFamily="2" charset="-122"/>
                    <a:cs typeface="Times New Roman" panose="02020603050405020304" pitchFamily="18" charset="0"/>
                  </a:rPr>
                  <a:t>                   C</a:t>
                </a:r>
                <a:r>
                  <a:rPr lang="en-US" altLang="zh-CN" sz="18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0</a:t>
                </a:r>
              </a:p>
              <a:p>
                <a:pPr marL="0" indent="0" eaLnBrk="1" hangingPunct="1">
                  <a:buClr>
                    <a:srgbClr val="666600"/>
                  </a:buClr>
                  <a:buNone/>
                  <a:defRPr/>
                </a:pPr>
                <a:r>
                  <a:rPr lang="en-US" altLang="zh-CN" sz="18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           end</a:t>
                </a:r>
              </a:p>
              <a:p>
                <a:pPr marL="0" indent="0" eaLnBrk="1" hangingPunct="1">
                  <a:buClr>
                    <a:srgbClr val="666600"/>
                  </a:buClr>
                  <a:buNone/>
                  <a:defRPr/>
                </a:pPr>
                <a:r>
                  <a:rPr lang="en-US" altLang="zh-CN" sz="18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            ii+1</a:t>
                </a:r>
              </a:p>
              <a:p>
                <a:pPr marL="0" indent="0" eaLnBrk="1" hangingPunct="1">
                  <a:buClr>
                    <a:srgbClr val="666600"/>
                  </a:buClr>
                  <a:buNone/>
                  <a:defRPr/>
                </a:pPr>
                <a:r>
                  <a:rPr lang="en-US" altLang="zh-CN" sz="18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End</a:t>
                </a:r>
              </a:p>
              <a:p>
                <a:pPr marL="0" indent="0" eaLnBrk="1" hangingPunct="1">
                  <a:buClr>
                    <a:srgbClr val="666600"/>
                  </a:buClr>
                  <a:buNone/>
                  <a:defRPr/>
                </a:pPr>
                <a:r>
                  <a:rPr lang="en-US" altLang="zh-CN" sz="18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Return </a:t>
                </a:r>
                <a:r>
                  <a:rPr lang="en-US" altLang="zh-CN" sz="1800" kern="0" dirty="0" err="1">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ans</a:t>
                </a:r>
                <a:endParaRPr lang="en-US" altLang="zh-CN" sz="1800" kern="0" dirty="0">
                  <a:latin typeface="Cambria" panose="02040503050406030204" pitchFamily="18" charset="0"/>
                  <a:ea typeface="华文仿宋" panose="02010600040101010101" pitchFamily="2" charset="-122"/>
                  <a:cs typeface="Times New Roman" panose="02020603050405020304" pitchFamily="18" charset="0"/>
                </a:endParaRPr>
              </a:p>
            </p:txBody>
          </p:sp>
        </mc:Choice>
        <mc:Fallback xmlns="">
          <p:sp>
            <p:nvSpPr>
              <p:cNvPr id="8" name="Rectangle 5">
                <a:extLst>
                  <a:ext uri="{FF2B5EF4-FFF2-40B4-BE49-F238E27FC236}">
                    <a16:creationId xmlns:a16="http://schemas.microsoft.com/office/drawing/2014/main" id="{51B10850-534A-4F59-6007-91F664A90952}"/>
                  </a:ext>
                </a:extLst>
              </p:cNvPr>
              <p:cNvSpPr txBox="1">
                <a:spLocks noRot="1" noChangeAspect="1" noMove="1" noResize="1" noEditPoints="1" noAdjustHandles="1" noChangeArrowheads="1" noChangeShapeType="1" noTextEdit="1"/>
              </p:cNvSpPr>
              <p:nvPr/>
            </p:nvSpPr>
            <p:spPr bwMode="auto">
              <a:xfrm>
                <a:off x="453538" y="666018"/>
                <a:ext cx="4945776" cy="5765170"/>
              </a:xfrm>
              <a:prstGeom prst="rect">
                <a:avLst/>
              </a:prstGeom>
              <a:blipFill>
                <a:blip r:embed="rId3"/>
                <a:stretch>
                  <a:fillRect l="-1232" t="-951"/>
                </a:stretch>
              </a:blipFill>
              <a:ln>
                <a:noFill/>
              </a:ln>
            </p:spPr>
            <p:txBody>
              <a:bodyPr/>
              <a:lstStyle/>
              <a:p>
                <a:r>
                  <a:rPr lang="zh-CN" altLang="en-US">
                    <a:noFill/>
                  </a:rPr>
                  <a:t> </a:t>
                </a:r>
              </a:p>
            </p:txBody>
          </p:sp>
        </mc:Fallback>
      </mc:AlternateContent>
      <p:sp>
        <p:nvSpPr>
          <p:cNvPr id="2" name="矩形: 圆角 1">
            <a:extLst>
              <a:ext uri="{FF2B5EF4-FFF2-40B4-BE49-F238E27FC236}">
                <a16:creationId xmlns="" xmlns:a16="http://schemas.microsoft.com/office/drawing/2014/main" id="{F35020C6-94CE-0E04-0985-58857CB38131}"/>
              </a:ext>
            </a:extLst>
          </p:cNvPr>
          <p:cNvSpPr/>
          <p:nvPr/>
        </p:nvSpPr>
        <p:spPr>
          <a:xfrm>
            <a:off x="453537" y="1480457"/>
            <a:ext cx="3058920" cy="36285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 xmlns:a16="http://schemas.microsoft.com/office/drawing/2014/main" id="{E320A6F1-940C-142B-8CF1-F04B4031CA03}"/>
              </a:ext>
            </a:extLst>
          </p:cNvPr>
          <p:cNvSpPr/>
          <p:nvPr/>
        </p:nvSpPr>
        <p:spPr>
          <a:xfrm>
            <a:off x="453537" y="1836057"/>
            <a:ext cx="3058920" cy="159294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 xmlns:a16="http://schemas.microsoft.com/office/drawing/2014/main" id="{40E5D6B0-C730-9A6D-FA20-81549B41B0CC}"/>
              </a:ext>
            </a:extLst>
          </p:cNvPr>
          <p:cNvSpPr txBox="1"/>
          <p:nvPr/>
        </p:nvSpPr>
        <p:spPr>
          <a:xfrm>
            <a:off x="4615543" y="1338719"/>
            <a:ext cx="3352800" cy="369332"/>
          </a:xfrm>
          <a:prstGeom prst="rect">
            <a:avLst/>
          </a:prstGeom>
          <a:noFill/>
          <a:ln w="19050">
            <a:solidFill>
              <a:schemeClr val="tx1"/>
            </a:solidFill>
          </a:ln>
        </p:spPr>
        <p:txBody>
          <a:bodyPr wrap="square" rtlCol="0">
            <a:spAutoFit/>
          </a:bodyPr>
          <a:lstStyle/>
          <a:p>
            <a:r>
              <a:rPr lang="zh-CN" altLang="en-US" sz="1800" b="1" kern="0" dirty="0">
                <a:latin typeface="Calibri" panose="020F0502020204030204" pitchFamily="34" charset="0"/>
                <a:ea typeface="华文仿宋" panose="02010600040101010101" pitchFamily="2" charset="-122"/>
                <a:cs typeface="Calibri" panose="020F0502020204030204" pitchFamily="34" charset="0"/>
              </a:rPr>
              <a:t>当背包未装满且商品未装完时</a:t>
            </a:r>
            <a:endParaRPr lang="en-US" altLang="zh-CN" sz="1800" b="1" kern="0" dirty="0">
              <a:latin typeface="Calibri" panose="020F0502020204030204" pitchFamily="34" charset="0"/>
              <a:ea typeface="华文仿宋" panose="02010600040101010101" pitchFamily="2" charset="-122"/>
              <a:cs typeface="Calibri" panose="020F0502020204030204" pitchFamily="34" charset="0"/>
            </a:endParaRPr>
          </a:p>
        </p:txBody>
      </p:sp>
      <p:sp>
        <p:nvSpPr>
          <p:cNvPr id="7" name="文本框 6">
            <a:extLst>
              <a:ext uri="{FF2B5EF4-FFF2-40B4-BE49-F238E27FC236}">
                <a16:creationId xmlns="" xmlns:a16="http://schemas.microsoft.com/office/drawing/2014/main" id="{35DCC93E-48A7-C616-5461-26310255CF49}"/>
              </a:ext>
            </a:extLst>
          </p:cNvPr>
          <p:cNvSpPr txBox="1"/>
          <p:nvPr/>
        </p:nvSpPr>
        <p:spPr>
          <a:xfrm>
            <a:off x="4615542" y="2447862"/>
            <a:ext cx="3831771" cy="369332"/>
          </a:xfrm>
          <a:prstGeom prst="rect">
            <a:avLst/>
          </a:prstGeom>
          <a:noFill/>
          <a:ln w="19050">
            <a:solidFill>
              <a:schemeClr val="tx1"/>
            </a:solidFill>
          </a:ln>
        </p:spPr>
        <p:txBody>
          <a:bodyPr wrap="square" rtlCol="0">
            <a:spAutoFit/>
          </a:bodyPr>
          <a:lstStyle/>
          <a:p>
            <a:r>
              <a:rPr lang="zh-CN" altLang="en-US" b="1" kern="0" dirty="0">
                <a:latin typeface="Calibri" panose="020F0502020204030204" pitchFamily="34" charset="0"/>
                <a:ea typeface="华文仿宋" panose="02010600040101010101" pitchFamily="2" charset="-122"/>
                <a:cs typeface="Calibri" panose="020F0502020204030204" pitchFamily="34" charset="0"/>
              </a:rPr>
              <a:t>商品体积不大于容量则全部装入</a:t>
            </a:r>
            <a:endParaRPr lang="en-US" altLang="zh-CN" sz="1800" b="1" kern="0" dirty="0">
              <a:latin typeface="Calibri" panose="020F0502020204030204" pitchFamily="34" charset="0"/>
              <a:ea typeface="华文仿宋" panose="02010600040101010101" pitchFamily="2" charset="-122"/>
              <a:cs typeface="Calibri" panose="020F0502020204030204" pitchFamily="34" charset="0"/>
            </a:endParaRPr>
          </a:p>
        </p:txBody>
      </p:sp>
      <p:sp>
        <p:nvSpPr>
          <p:cNvPr id="9" name="矩形: 圆角 8">
            <a:extLst>
              <a:ext uri="{FF2B5EF4-FFF2-40B4-BE49-F238E27FC236}">
                <a16:creationId xmlns="" xmlns:a16="http://schemas.microsoft.com/office/drawing/2014/main" id="{43C7194C-0D4B-7206-2296-3B3FB638730E}"/>
              </a:ext>
            </a:extLst>
          </p:cNvPr>
          <p:cNvSpPr/>
          <p:nvPr/>
        </p:nvSpPr>
        <p:spPr>
          <a:xfrm>
            <a:off x="453537" y="3548603"/>
            <a:ext cx="3058920" cy="144431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04A422FB-264E-9FE1-FD08-1269CD00E3B7}"/>
              </a:ext>
            </a:extLst>
          </p:cNvPr>
          <p:cNvSpPr txBox="1"/>
          <p:nvPr/>
        </p:nvSpPr>
        <p:spPr>
          <a:xfrm>
            <a:off x="4615542" y="4250409"/>
            <a:ext cx="3831771" cy="369332"/>
          </a:xfrm>
          <a:prstGeom prst="rect">
            <a:avLst/>
          </a:prstGeom>
          <a:noFill/>
          <a:ln w="19050">
            <a:solidFill>
              <a:schemeClr val="tx1"/>
            </a:solidFill>
          </a:ln>
        </p:spPr>
        <p:txBody>
          <a:bodyPr wrap="square" rtlCol="0">
            <a:spAutoFit/>
          </a:bodyPr>
          <a:lstStyle/>
          <a:p>
            <a:r>
              <a:rPr lang="zh-CN" altLang="en-US" sz="1800" b="1" kern="0" dirty="0">
                <a:latin typeface="Calibri" panose="020F0502020204030204" pitchFamily="34" charset="0"/>
                <a:ea typeface="华文仿宋" panose="02010600040101010101" pitchFamily="2" charset="-122"/>
                <a:cs typeface="Calibri" panose="020F0502020204030204" pitchFamily="34" charset="0"/>
              </a:rPr>
              <a:t>否则装入部分商品填满背包</a:t>
            </a:r>
            <a:endParaRPr lang="en-US" altLang="zh-CN" sz="1800" b="1" kern="0" dirty="0">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1907235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时间复杂度分析</a:t>
            </a:r>
          </a:p>
        </p:txBody>
      </p:sp>
      <mc:AlternateContent xmlns:mc="http://schemas.openxmlformats.org/markup-compatibility/2006" xmlns:a14="http://schemas.microsoft.com/office/drawing/2010/main">
        <mc:Choice Requires="a14">
          <p:sp>
            <p:nvSpPr>
              <p:cNvPr id="8" name="Rectangle 5">
                <a:extLst>
                  <a:ext uri="{FF2B5EF4-FFF2-40B4-BE49-F238E27FC236}">
                    <a16:creationId xmlns="" xmlns:a16="http://schemas.microsoft.com/office/drawing/2014/main" id="{51B10850-534A-4F59-6007-91F664A90952}"/>
                  </a:ext>
                </a:extLst>
              </p:cNvPr>
              <p:cNvSpPr txBox="1">
                <a:spLocks noChangeArrowheads="1"/>
              </p:cNvSpPr>
              <p:nvPr/>
            </p:nvSpPr>
            <p:spPr bwMode="auto">
              <a:xfrm>
                <a:off x="598681" y="743839"/>
                <a:ext cx="5734026" cy="57651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lnSpc>
                    <a:spcPct val="150000"/>
                  </a:lnSpc>
                  <a:buClr>
                    <a:srgbClr val="666600"/>
                  </a:buClr>
                  <a:defRPr/>
                </a:pPr>
                <a:r>
                  <a:rPr lang="en-US" altLang="zh-CN" kern="0" dirty="0">
                    <a:solidFill>
                      <a:srgbClr val="000000"/>
                    </a:solidFill>
                    <a:latin typeface="Verdana"/>
                  </a:rPr>
                  <a:t> </a:t>
                </a:r>
                <a:r>
                  <a:rPr lang="en-US" altLang="zh-CN" kern="0" dirty="0" err="1">
                    <a:solidFill>
                      <a:srgbClr val="FF0000"/>
                    </a:solidFill>
                    <a:latin typeface="华文仿宋" panose="02010600040101010101" pitchFamily="2" charset="-122"/>
                    <a:ea typeface="华文仿宋" panose="02010600040101010101" pitchFamily="2" charset="-122"/>
                  </a:rPr>
                  <a:t>FractionalKnapsack</a:t>
                </a:r>
                <a:r>
                  <a:rPr lang="en-US" altLang="zh-CN" kern="0" dirty="0">
                    <a:solidFill>
                      <a:srgbClr val="FF0000"/>
                    </a:solidFill>
                    <a:latin typeface="华文仿宋" panose="02010600040101010101" pitchFamily="2" charset="-122"/>
                    <a:ea typeface="华文仿宋" panose="02010600040101010101" pitchFamily="2" charset="-122"/>
                  </a:rPr>
                  <a:t>(</a:t>
                </a:r>
                <a:r>
                  <a:rPr lang="en-US" altLang="zh-CN" kern="0" dirty="0" err="1">
                    <a:solidFill>
                      <a:srgbClr val="FF0000"/>
                    </a:solidFill>
                    <a:latin typeface="华文仿宋" panose="02010600040101010101" pitchFamily="2" charset="-122"/>
                    <a:ea typeface="华文仿宋" panose="02010600040101010101" pitchFamily="2" charset="-122"/>
                  </a:rPr>
                  <a:t>n,p,v,C</a:t>
                </a:r>
                <a:r>
                  <a:rPr lang="en-US" altLang="zh-CN" kern="0" dirty="0">
                    <a:solidFill>
                      <a:srgbClr val="FF0000"/>
                    </a:solidFill>
                    <a:latin typeface="华文仿宋" panose="02010600040101010101" pitchFamily="2" charset="-122"/>
                    <a:ea typeface="华文仿宋" panose="02010600040101010101" pitchFamily="2" charset="-122"/>
                  </a:rPr>
                  <a:t>)</a:t>
                </a:r>
              </a:p>
              <a:p>
                <a:pPr marL="0" lvl="0" indent="0" eaLnBrk="1" fontAlgn="auto" hangingPunct="1">
                  <a:lnSpc>
                    <a:spcPct val="150000"/>
                  </a:lnSpc>
                  <a:spcBef>
                    <a:spcPts val="0"/>
                  </a:spcBef>
                  <a:spcAft>
                    <a:spcPts val="0"/>
                  </a:spcAft>
                  <a:buClr>
                    <a:srgbClr val="666600"/>
                  </a:buClr>
                  <a:buSzTx/>
                  <a:buNone/>
                  <a:defRPr/>
                </a:pPr>
                <a:r>
                  <a:rPr lang="en-US" altLang="zh-CN" sz="1400" kern="0" dirty="0">
                    <a:solidFill>
                      <a:srgbClr val="0070C0"/>
                    </a:solidFill>
                    <a:latin typeface="Cambria" panose="02040503050406030204" pitchFamily="18" charset="0"/>
                    <a:ea typeface="华文仿宋" panose="02010600040101010101" pitchFamily="2" charset="-122"/>
                    <a:cs typeface="Times New Roman" panose="02020603050405020304" pitchFamily="18" charset="0"/>
                  </a:rPr>
                  <a:t>//Ratio[</a:t>
                </a:r>
                <a:r>
                  <a:rPr lang="en-US" altLang="zh-CN" sz="1400" kern="0" dirty="0" err="1">
                    <a:solidFill>
                      <a:srgbClr val="0070C0"/>
                    </a:solidFill>
                    <a:latin typeface="Cambria" panose="02040503050406030204" pitchFamily="18" charset="0"/>
                    <a:ea typeface="华文仿宋" panose="02010600040101010101" pitchFamily="2" charset="-122"/>
                    <a:cs typeface="Times New Roman" panose="02020603050405020304" pitchFamily="18" charset="0"/>
                  </a:rPr>
                  <a:t>i</a:t>
                </a:r>
                <a:r>
                  <a:rPr lang="en-US" altLang="zh-CN" sz="1400" kern="0" dirty="0">
                    <a:solidFill>
                      <a:srgbClr val="0070C0"/>
                    </a:solidFill>
                    <a:latin typeface="Cambria" panose="02040503050406030204" pitchFamily="18" charset="0"/>
                    <a:ea typeface="华文仿宋" panose="02010600040101010101" pitchFamily="2" charset="-122"/>
                    <a:cs typeface="Times New Roman" panose="02020603050405020304" pitchFamily="18" charset="0"/>
                  </a:rPr>
                  <a:t>],p[</a:t>
                </a:r>
                <a:r>
                  <a:rPr lang="en-US" altLang="zh-CN" sz="1400" kern="0" dirty="0" err="1">
                    <a:solidFill>
                      <a:srgbClr val="0070C0"/>
                    </a:solidFill>
                    <a:latin typeface="Cambria" panose="02040503050406030204" pitchFamily="18" charset="0"/>
                    <a:ea typeface="华文仿宋" panose="02010600040101010101" pitchFamily="2" charset="-122"/>
                    <a:cs typeface="Times New Roman" panose="02020603050405020304" pitchFamily="18" charset="0"/>
                  </a:rPr>
                  <a:t>i</a:t>
                </a:r>
                <a:r>
                  <a:rPr lang="en-US" altLang="zh-CN" sz="1400" kern="0" dirty="0">
                    <a:solidFill>
                      <a:srgbClr val="0070C0"/>
                    </a:solidFill>
                    <a:latin typeface="Cambria" panose="02040503050406030204" pitchFamily="18" charset="0"/>
                    <a:ea typeface="华文仿宋" panose="02010600040101010101" pitchFamily="2" charset="-122"/>
                    <a:cs typeface="Times New Roman" panose="02020603050405020304" pitchFamily="18" charset="0"/>
                  </a:rPr>
                  <a:t>],v[</a:t>
                </a:r>
                <a:r>
                  <a:rPr lang="en-US" altLang="zh-CN" sz="1400" kern="0" dirty="0" err="1">
                    <a:solidFill>
                      <a:srgbClr val="0070C0"/>
                    </a:solidFill>
                    <a:latin typeface="Cambria" panose="02040503050406030204" pitchFamily="18" charset="0"/>
                    <a:ea typeface="华文仿宋" panose="02010600040101010101" pitchFamily="2" charset="-122"/>
                    <a:cs typeface="Times New Roman" panose="02020603050405020304" pitchFamily="18" charset="0"/>
                  </a:rPr>
                  <a:t>i</a:t>
                </a:r>
                <a:r>
                  <a:rPr lang="en-US" altLang="zh-CN" sz="1400" kern="0" dirty="0">
                    <a:solidFill>
                      <a:srgbClr val="0070C0"/>
                    </a:solidFill>
                    <a:latin typeface="Cambria" panose="02040503050406030204" pitchFamily="18" charset="0"/>
                    <a:ea typeface="华文仿宋" panose="02010600040101010101" pitchFamily="2" charset="-122"/>
                    <a:cs typeface="Times New Roman" panose="02020603050405020304" pitchFamily="18" charset="0"/>
                  </a:rPr>
                  <a:t>]</a:t>
                </a:r>
                <a:r>
                  <a:rPr lang="zh-CN" altLang="en-US" sz="1400" kern="0" dirty="0">
                    <a:solidFill>
                      <a:srgbClr val="0070C0"/>
                    </a:solidFill>
                    <a:latin typeface="Cambria" panose="02040503050406030204" pitchFamily="18" charset="0"/>
                    <a:ea typeface="华文仿宋" panose="02010600040101010101" pitchFamily="2" charset="-122"/>
                    <a:cs typeface="Times New Roman" panose="02020603050405020304" pitchFamily="18" charset="0"/>
                  </a:rPr>
                  <a:t>分别表示性价比第</a:t>
                </a:r>
                <a:r>
                  <a:rPr lang="en-US" altLang="zh-CN" sz="1400" kern="0" dirty="0" err="1">
                    <a:solidFill>
                      <a:srgbClr val="0070C0"/>
                    </a:solidFill>
                    <a:latin typeface="Cambria" panose="02040503050406030204" pitchFamily="18" charset="0"/>
                    <a:ea typeface="华文仿宋" panose="02010600040101010101" pitchFamily="2" charset="-122"/>
                    <a:cs typeface="Times New Roman" panose="02020603050405020304" pitchFamily="18" charset="0"/>
                  </a:rPr>
                  <a:t>i</a:t>
                </a:r>
                <a:r>
                  <a:rPr lang="zh-CN" altLang="en-US" sz="1400" kern="0" dirty="0">
                    <a:solidFill>
                      <a:srgbClr val="0070C0"/>
                    </a:solidFill>
                    <a:latin typeface="Cambria" panose="02040503050406030204" pitchFamily="18" charset="0"/>
                    <a:ea typeface="华文仿宋" panose="02010600040101010101" pitchFamily="2" charset="-122"/>
                    <a:cs typeface="Times New Roman" panose="02020603050405020304" pitchFamily="18" charset="0"/>
                  </a:rPr>
                  <a:t>大的商品的性价比、价格和体积</a:t>
                </a:r>
                <a:endParaRPr lang="en-US" altLang="zh-CN" sz="1400" kern="0" dirty="0">
                  <a:solidFill>
                    <a:srgbClr val="0070C0"/>
                  </a:solidFill>
                  <a:latin typeface="Cambria" panose="02040503050406030204" pitchFamily="18" charset="0"/>
                  <a:ea typeface="华文仿宋" panose="02010600040101010101" pitchFamily="2" charset="-122"/>
                  <a:cs typeface="Times New Roman" panose="02020603050405020304" pitchFamily="18" charset="0"/>
                </a:endParaRPr>
              </a:p>
              <a:p>
                <a:pPr marL="0" lvl="0" indent="0" eaLnBrk="1" fontAlgn="auto" hangingPunct="1">
                  <a:spcBef>
                    <a:spcPts val="0"/>
                  </a:spcBef>
                  <a:spcAft>
                    <a:spcPts val="0"/>
                  </a:spcAft>
                  <a:buClr>
                    <a:srgbClr val="666600"/>
                  </a:buClr>
                  <a:buSzTx/>
                  <a:buNone/>
                  <a:defRPr/>
                </a:pPr>
                <a:r>
                  <a:rPr lang="en-US" altLang="zh-CN" sz="1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i</a:t>
                </a:r>
                <a:r>
                  <a:rPr lang="en-US" altLang="zh-CN" sz="1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1</a:t>
                </a:r>
              </a:p>
              <a:p>
                <a:pPr marL="0" lvl="0" indent="0" eaLnBrk="1" fontAlgn="auto" hangingPunct="1">
                  <a:spcBef>
                    <a:spcPts val="0"/>
                  </a:spcBef>
                  <a:spcAft>
                    <a:spcPts val="0"/>
                  </a:spcAft>
                  <a:buClr>
                    <a:srgbClr val="666600"/>
                  </a:buClr>
                  <a:buSzTx/>
                  <a:buNone/>
                  <a:defRPr/>
                </a:pPr>
                <a:r>
                  <a:rPr lang="en-US" altLang="zh-CN" sz="1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ans0</a:t>
                </a:r>
                <a:endParaRPr lang="en-US" altLang="zh-CN" sz="14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buClr>
                    <a:srgbClr val="666600"/>
                  </a:buClr>
                  <a:buNone/>
                  <a:defRPr/>
                </a:pPr>
                <a:r>
                  <a:rPr lang="en-US" altLang="zh-CN" sz="1400" kern="0" dirty="0">
                    <a:solidFill>
                      <a:srgbClr val="0070C0"/>
                    </a:solidFill>
                    <a:latin typeface="Cambria" panose="02040503050406030204" pitchFamily="18" charset="0"/>
                    <a:ea typeface="华文仿宋" panose="02010600040101010101" pitchFamily="2" charset="-122"/>
                    <a:cs typeface="Times New Roman" panose="02020603050405020304" pitchFamily="18" charset="0"/>
                  </a:rPr>
                  <a:t>//</a:t>
                </a:r>
                <a:r>
                  <a:rPr lang="zh-CN" altLang="en-US" sz="1400" kern="0" dirty="0">
                    <a:solidFill>
                      <a:srgbClr val="0070C0"/>
                    </a:solidFill>
                    <a:latin typeface="Cambria" panose="02040503050406030204" pitchFamily="18" charset="0"/>
                    <a:ea typeface="华文仿宋" panose="02010600040101010101" pitchFamily="2" charset="-122"/>
                    <a:cs typeface="Times New Roman" panose="02020603050405020304" pitchFamily="18" charset="0"/>
                  </a:rPr>
                  <a:t>根据贪心策略求解</a:t>
                </a:r>
                <a:endParaRPr lang="en-US" altLang="zh-CN" sz="1400" kern="0" dirty="0">
                  <a:solidFill>
                    <a:srgbClr val="0070C0"/>
                  </a:solidFill>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buClr>
                    <a:srgbClr val="666600"/>
                  </a:buClr>
                  <a:buNone/>
                  <a:defRPr/>
                </a:pPr>
                <a:r>
                  <a:rPr lang="en-US" altLang="zh-CN" sz="1400" kern="0" dirty="0">
                    <a:latin typeface="Cambria" panose="02040503050406030204" pitchFamily="18" charset="0"/>
                    <a:ea typeface="华文仿宋" panose="02010600040101010101" pitchFamily="2" charset="-122"/>
                    <a:cs typeface="Times New Roman" panose="02020603050405020304" pitchFamily="18" charset="0"/>
                  </a:rPr>
                  <a:t>While C&gt;0 and </a:t>
                </a:r>
                <a:r>
                  <a:rPr lang="en-US" altLang="zh-CN" sz="1400" kern="0" dirty="0" err="1">
                    <a:latin typeface="Cambria" panose="02040503050406030204" pitchFamily="18" charset="0"/>
                    <a:ea typeface="华文仿宋" panose="02010600040101010101" pitchFamily="2" charset="-122"/>
                    <a:cs typeface="Times New Roman" panose="02020603050405020304" pitchFamily="18" charset="0"/>
                  </a:rPr>
                  <a:t>i</a:t>
                </a:r>
                <a:r>
                  <a:rPr lang="en-US" altLang="zh-CN" sz="1400" kern="0" dirty="0">
                    <a:latin typeface="Cambria" panose="02040503050406030204" pitchFamily="18" charset="0"/>
                    <a:ea typeface="华文仿宋" panose="02010600040101010101" pitchFamily="2" charset="-122"/>
                    <a:cs typeface="Times New Roman" panose="02020603050405020304" pitchFamily="18" charset="0"/>
                  </a:rPr>
                  <a:t> </a:t>
                </a:r>
                <a:r>
                  <a:rPr lang="en-US" altLang="zh-CN" sz="1400" kern="0" dirty="0">
                    <a:latin typeface="Calibri" panose="020F0502020204030204" pitchFamily="34" charset="0"/>
                    <a:ea typeface="华文仿宋" panose="02010600040101010101" pitchFamily="2" charset="-122"/>
                    <a:cs typeface="Calibri" panose="020F0502020204030204" pitchFamily="34" charset="0"/>
                  </a:rPr>
                  <a:t>≤ n do</a:t>
                </a:r>
              </a:p>
              <a:p>
                <a:pPr marL="0" indent="0" eaLnBrk="1" hangingPunct="1">
                  <a:buClr>
                    <a:srgbClr val="666600"/>
                  </a:buClr>
                  <a:buNone/>
                  <a:defRPr/>
                </a:pPr>
                <a:r>
                  <a:rPr lang="en-US" altLang="zh-CN" sz="1400" kern="0" dirty="0">
                    <a:latin typeface="Calibri" panose="020F0502020204030204" pitchFamily="34" charset="0"/>
                    <a:ea typeface="华文仿宋" panose="02010600040101010101" pitchFamily="2" charset="-122"/>
                    <a:cs typeface="Calibri" panose="020F0502020204030204" pitchFamily="34" charset="0"/>
                  </a:rPr>
                  <a:t>        if v[</a:t>
                </a:r>
                <a:r>
                  <a:rPr lang="en-US" altLang="zh-CN" sz="1400" kern="0" dirty="0" err="1">
                    <a:latin typeface="Calibri" panose="020F0502020204030204" pitchFamily="34" charset="0"/>
                    <a:ea typeface="华文仿宋" panose="02010600040101010101" pitchFamily="2" charset="-122"/>
                    <a:cs typeface="Calibri" panose="020F0502020204030204" pitchFamily="34" charset="0"/>
                  </a:rPr>
                  <a:t>i</a:t>
                </a:r>
                <a:r>
                  <a:rPr lang="en-US" altLang="zh-CN" sz="1400" kern="0" dirty="0">
                    <a:latin typeface="Calibri" panose="020F0502020204030204" pitchFamily="34" charset="0"/>
                    <a:ea typeface="华文仿宋" panose="02010600040101010101" pitchFamily="2" charset="-122"/>
                    <a:cs typeface="Calibri" panose="020F0502020204030204" pitchFamily="34" charset="0"/>
                  </a:rPr>
                  <a:t>]≤C then</a:t>
                </a:r>
              </a:p>
              <a:p>
                <a:pPr marL="0" indent="0" eaLnBrk="1" hangingPunct="1">
                  <a:buClr>
                    <a:srgbClr val="666600"/>
                  </a:buClr>
                  <a:buNone/>
                  <a:defRPr/>
                </a:pPr>
                <a:r>
                  <a:rPr lang="en-US" altLang="zh-CN" sz="1400" kern="0" dirty="0">
                    <a:latin typeface="Calibri" panose="020F0502020204030204" pitchFamily="34" charset="0"/>
                    <a:ea typeface="华文仿宋" panose="02010600040101010101" pitchFamily="2" charset="-122"/>
                    <a:cs typeface="Calibri" panose="020F0502020204030204" pitchFamily="34" charset="0"/>
                  </a:rPr>
                  <a:t>              </a:t>
                </a:r>
                <a:r>
                  <a:rPr lang="zh-CN" altLang="en-US" sz="1400" kern="0" dirty="0">
                    <a:latin typeface="Calibri" panose="020F0502020204030204" pitchFamily="34" charset="0"/>
                    <a:ea typeface="华文仿宋" panose="02010600040101010101" pitchFamily="2" charset="-122"/>
                    <a:cs typeface="Calibri" panose="020F0502020204030204" pitchFamily="34" charset="0"/>
                  </a:rPr>
                  <a:t>选择商品</a:t>
                </a:r>
                <a:r>
                  <a:rPr lang="en-US" altLang="zh-CN" sz="1400" kern="0" dirty="0">
                    <a:latin typeface="Calibri" panose="020F0502020204030204" pitchFamily="34" charset="0"/>
                    <a:ea typeface="华文仿宋" panose="02010600040101010101" pitchFamily="2" charset="-122"/>
                    <a:cs typeface="Calibri" panose="020F0502020204030204" pitchFamily="34" charset="0"/>
                  </a:rPr>
                  <a:t>I</a:t>
                </a:r>
              </a:p>
              <a:p>
                <a:pPr marL="0" indent="0" eaLnBrk="1" hangingPunct="1">
                  <a:buClr>
                    <a:srgbClr val="666600"/>
                  </a:buClr>
                  <a:buNone/>
                  <a:defRPr/>
                </a:pPr>
                <a:r>
                  <a:rPr lang="en-US" altLang="zh-CN" sz="1400" kern="0" dirty="0">
                    <a:latin typeface="Calibri" panose="020F0502020204030204" pitchFamily="34" charset="0"/>
                    <a:ea typeface="华文仿宋" panose="02010600040101010101" pitchFamily="2" charset="-122"/>
                    <a:cs typeface="Calibri" panose="020F0502020204030204" pitchFamily="34" charset="0"/>
                  </a:rPr>
                  <a:t>                </a:t>
                </a:r>
                <a:r>
                  <a:rPr lang="en-US" altLang="zh-CN" sz="1400" kern="0" dirty="0" err="1">
                    <a:latin typeface="Calibri" panose="020F0502020204030204" pitchFamily="34" charset="0"/>
                    <a:ea typeface="华文仿宋" panose="02010600040101010101" pitchFamily="2" charset="-122"/>
                    <a:cs typeface="Calibri" panose="020F0502020204030204" pitchFamily="34" charset="0"/>
                  </a:rPr>
                  <a:t>ans</a:t>
                </a:r>
                <a:r>
                  <a:rPr lang="en-US" altLang="zh-CN" sz="14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ans+p</a:t>
                </a: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lang="en-US" altLang="zh-CN" sz="14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p>
              <a:p>
                <a:pPr marL="0" indent="0" eaLnBrk="1" hangingPunct="1">
                  <a:buClr>
                    <a:srgbClr val="666600"/>
                  </a:buClr>
                  <a:buNone/>
                  <a:defRPr/>
                </a:pP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CC-v[</a:t>
                </a:r>
                <a:r>
                  <a:rPr lang="en-US" altLang="zh-CN" sz="14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p>
              <a:p>
                <a:pPr marL="0" indent="0" eaLnBrk="1" hangingPunct="1">
                  <a:buClr>
                    <a:srgbClr val="666600"/>
                  </a:buClr>
                  <a:buNone/>
                  <a:defRPr/>
                </a:pP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end</a:t>
                </a:r>
              </a:p>
              <a:p>
                <a:pPr marL="0" indent="0" eaLnBrk="1" hangingPunct="1">
                  <a:buClr>
                    <a:srgbClr val="666600"/>
                  </a:buClr>
                  <a:buNone/>
                  <a:defRPr/>
                </a:pP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else</a:t>
                </a:r>
              </a:p>
              <a:p>
                <a:pPr marL="0" indent="0" eaLnBrk="1" hangingPunct="1">
                  <a:buClr>
                    <a:srgbClr val="666600"/>
                  </a:buClr>
                  <a:buNone/>
                  <a:defRPr/>
                </a:pP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zh-CN" altLang="en-US"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选择</a:t>
                </a: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a:t>
                </a:r>
                <a:r>
                  <a:rPr lang="zh-CN" altLang="en-US"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体积的商品</a:t>
                </a: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p>
              <a:p>
                <a:pPr marL="0" indent="0" eaLnBrk="1" hangingPunct="1">
                  <a:buClr>
                    <a:srgbClr val="666600"/>
                  </a:buClr>
                  <a:buNone/>
                  <a:defRPr/>
                </a:pP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14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ansans+p</a:t>
                </a: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lang="en-US" altLang="zh-CN" sz="14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1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14:m>
                  <m:oMath xmlns:m="http://schemas.openxmlformats.org/officeDocument/2006/math">
                    <m:f>
                      <m:fPr>
                        <m:ctrlPr>
                          <a:rPr lang="en-US" altLang="zh-CN" sz="1400" i="1" kern="0" smtClean="0">
                            <a:latin typeface="Cambria Math"/>
                            <a:ea typeface="华文仿宋" panose="02010600040101010101" pitchFamily="2" charset="-122"/>
                            <a:cs typeface="Calibri" panose="020F0502020204030204" pitchFamily="34" charset="0"/>
                            <a:sym typeface="Wingdings" panose="05000000000000000000" pitchFamily="2" charset="2"/>
                          </a:rPr>
                        </m:ctrlPr>
                      </m:fPr>
                      <m:num>
                        <m:r>
                          <a:rPr lang="en-US" altLang="zh-CN" sz="1400" b="1" i="1" kern="0" smtClean="0">
                            <a:latin typeface="Cambria Math" panose="02040503050406030204" pitchFamily="18" charset="0"/>
                            <a:ea typeface="华文仿宋" panose="02010600040101010101" pitchFamily="2" charset="-122"/>
                            <a:cs typeface="Calibri" panose="020F0502020204030204" pitchFamily="34" charset="0"/>
                            <a:sym typeface="Wingdings" panose="05000000000000000000" pitchFamily="2" charset="2"/>
                          </a:rPr>
                          <m:t>𝑪</m:t>
                        </m:r>
                      </m:num>
                      <m:den>
                        <m:r>
                          <a:rPr lang="en-US" altLang="zh-CN" sz="1400" b="1" i="1" kern="0" smtClean="0">
                            <a:latin typeface="Cambria Math" panose="02040503050406030204" pitchFamily="18" charset="0"/>
                            <a:ea typeface="华文仿宋" panose="02010600040101010101" pitchFamily="2" charset="-122"/>
                            <a:cs typeface="Calibri" panose="020F0502020204030204" pitchFamily="34" charset="0"/>
                            <a:sym typeface="Wingdings" panose="05000000000000000000" pitchFamily="2" charset="2"/>
                          </a:rPr>
                          <m:t>𝒗</m:t>
                        </m:r>
                        <m:r>
                          <a:rPr lang="en-US" altLang="zh-CN" sz="1400" b="1" i="1" kern="0" smtClean="0">
                            <a:latin typeface="Cambria Math" panose="02040503050406030204" pitchFamily="18" charset="0"/>
                            <a:ea typeface="华文仿宋" panose="02010600040101010101" pitchFamily="2" charset="-122"/>
                            <a:cs typeface="Calibri" panose="020F0502020204030204" pitchFamily="34" charset="0"/>
                            <a:sym typeface="Wingdings" panose="05000000000000000000" pitchFamily="2" charset="2"/>
                          </a:rPr>
                          <m:t>[</m:t>
                        </m:r>
                        <m:r>
                          <a:rPr lang="en-US" altLang="zh-CN" sz="1400" b="1" i="1" kern="0" smtClean="0">
                            <a:latin typeface="Cambria Math" panose="02040503050406030204" pitchFamily="18" charset="0"/>
                            <a:ea typeface="华文仿宋" panose="02010600040101010101" pitchFamily="2" charset="-122"/>
                            <a:cs typeface="Calibri" panose="020F0502020204030204" pitchFamily="34" charset="0"/>
                            <a:sym typeface="Wingdings" panose="05000000000000000000" pitchFamily="2" charset="2"/>
                          </a:rPr>
                          <m:t>𝒊</m:t>
                        </m:r>
                        <m:r>
                          <a:rPr lang="en-US" altLang="zh-CN" sz="1400" b="1" i="1" kern="0" smtClean="0">
                            <a:latin typeface="Cambria Math" panose="02040503050406030204" pitchFamily="18" charset="0"/>
                            <a:ea typeface="华文仿宋" panose="02010600040101010101" pitchFamily="2" charset="-122"/>
                            <a:cs typeface="Calibri" panose="020F0502020204030204" pitchFamily="34" charset="0"/>
                            <a:sym typeface="Wingdings" panose="05000000000000000000" pitchFamily="2" charset="2"/>
                          </a:rPr>
                          <m:t>]</m:t>
                        </m:r>
                      </m:den>
                    </m:f>
                  </m:oMath>
                </a14:m>
                <a:endParaRPr lang="en-US" altLang="zh-CN" sz="1400" kern="0" dirty="0">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buClr>
                    <a:srgbClr val="666600"/>
                  </a:buClr>
                  <a:buNone/>
                  <a:defRPr/>
                </a:pPr>
                <a:r>
                  <a:rPr lang="en-US" altLang="zh-CN" sz="1400" kern="0" dirty="0">
                    <a:latin typeface="Cambria" panose="02040503050406030204" pitchFamily="18" charset="0"/>
                    <a:ea typeface="华文仿宋" panose="02010600040101010101" pitchFamily="2" charset="-122"/>
                    <a:cs typeface="Times New Roman" panose="02020603050405020304" pitchFamily="18" charset="0"/>
                  </a:rPr>
                  <a:t>                   C</a:t>
                </a:r>
                <a:r>
                  <a:rPr lang="en-US" altLang="zh-CN" sz="14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0</a:t>
                </a:r>
              </a:p>
              <a:p>
                <a:pPr marL="0" indent="0" eaLnBrk="1" hangingPunct="1">
                  <a:buClr>
                    <a:srgbClr val="666600"/>
                  </a:buClr>
                  <a:buNone/>
                  <a:defRPr/>
                </a:pPr>
                <a:r>
                  <a:rPr lang="en-US" altLang="zh-CN" sz="14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           end</a:t>
                </a:r>
              </a:p>
              <a:p>
                <a:pPr marL="0" indent="0" eaLnBrk="1" hangingPunct="1">
                  <a:buClr>
                    <a:srgbClr val="666600"/>
                  </a:buClr>
                  <a:buNone/>
                  <a:defRPr/>
                </a:pPr>
                <a:r>
                  <a:rPr lang="en-US" altLang="zh-CN" sz="14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            ii+1</a:t>
                </a:r>
              </a:p>
              <a:p>
                <a:pPr marL="0" indent="0" eaLnBrk="1" hangingPunct="1">
                  <a:buClr>
                    <a:srgbClr val="666600"/>
                  </a:buClr>
                  <a:buNone/>
                  <a:defRPr/>
                </a:pPr>
                <a:r>
                  <a:rPr lang="en-US" altLang="zh-CN" sz="14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End</a:t>
                </a:r>
              </a:p>
              <a:p>
                <a:pPr marL="0" indent="0" eaLnBrk="1" hangingPunct="1">
                  <a:buClr>
                    <a:srgbClr val="666600"/>
                  </a:buClr>
                  <a:buNone/>
                  <a:defRPr/>
                </a:pPr>
                <a:r>
                  <a:rPr lang="en-US" altLang="zh-CN" sz="14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Return </a:t>
                </a:r>
                <a:r>
                  <a:rPr lang="en-US" altLang="zh-CN" sz="1400" kern="0" dirty="0" err="1">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ans</a:t>
                </a:r>
                <a:endParaRPr lang="en-US" altLang="zh-CN" sz="1400" kern="0" dirty="0">
                  <a:latin typeface="Cambria" panose="02040503050406030204" pitchFamily="18" charset="0"/>
                  <a:ea typeface="华文仿宋" panose="02010600040101010101" pitchFamily="2" charset="-122"/>
                  <a:cs typeface="Times New Roman" panose="02020603050405020304" pitchFamily="18" charset="0"/>
                </a:endParaRPr>
              </a:p>
            </p:txBody>
          </p:sp>
        </mc:Choice>
        <mc:Fallback xmlns="">
          <p:sp>
            <p:nvSpPr>
              <p:cNvPr id="8" name="Rectangle 5">
                <a:extLst>
                  <a:ext uri="{FF2B5EF4-FFF2-40B4-BE49-F238E27FC236}">
                    <a16:creationId xmlns:a16="http://schemas.microsoft.com/office/drawing/2014/main" id="{51B10850-534A-4F59-6007-91F664A90952}"/>
                  </a:ext>
                </a:extLst>
              </p:cNvPr>
              <p:cNvSpPr txBox="1">
                <a:spLocks noRot="1" noChangeAspect="1" noMove="1" noResize="1" noEditPoints="1" noAdjustHandles="1" noChangeArrowheads="1" noChangeShapeType="1" noTextEdit="1"/>
              </p:cNvSpPr>
              <p:nvPr/>
            </p:nvSpPr>
            <p:spPr bwMode="auto">
              <a:xfrm>
                <a:off x="598681" y="743839"/>
                <a:ext cx="5734026" cy="5765170"/>
              </a:xfrm>
              <a:prstGeom prst="rect">
                <a:avLst/>
              </a:prstGeom>
              <a:blipFill>
                <a:blip r:embed="rId3"/>
                <a:stretch>
                  <a:fillRect l="-1063"/>
                </a:stretch>
              </a:blipFill>
              <a:ln>
                <a:noFill/>
              </a:ln>
            </p:spPr>
            <p:txBody>
              <a:bodyPr/>
              <a:lstStyle/>
              <a:p>
                <a:r>
                  <a:rPr lang="zh-CN" altLang="en-US">
                    <a:noFill/>
                  </a:rPr>
                  <a:t> </a:t>
                </a:r>
              </a:p>
            </p:txBody>
          </p:sp>
        </mc:Fallback>
      </mc:AlternateContent>
      <p:sp>
        <p:nvSpPr>
          <p:cNvPr id="2" name="矩形 1">
            <a:extLst>
              <a:ext uri="{FF2B5EF4-FFF2-40B4-BE49-F238E27FC236}">
                <a16:creationId xmlns="" xmlns:a16="http://schemas.microsoft.com/office/drawing/2014/main" id="{3B9B7E19-75D7-CD9F-18B3-A8192950E103}"/>
              </a:ext>
            </a:extLst>
          </p:cNvPr>
          <p:cNvSpPr/>
          <p:nvPr/>
        </p:nvSpPr>
        <p:spPr>
          <a:xfrm>
            <a:off x="598681" y="1478604"/>
            <a:ext cx="5947263" cy="47470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右大括号 2">
            <a:extLst>
              <a:ext uri="{FF2B5EF4-FFF2-40B4-BE49-F238E27FC236}">
                <a16:creationId xmlns="" xmlns:a16="http://schemas.microsoft.com/office/drawing/2014/main" id="{17BB4D2B-28E5-C4EC-21A6-F67293B1CA5A}"/>
              </a:ext>
            </a:extLst>
          </p:cNvPr>
          <p:cNvSpPr/>
          <p:nvPr/>
        </p:nvSpPr>
        <p:spPr>
          <a:xfrm>
            <a:off x="6708287" y="1478604"/>
            <a:ext cx="71892" cy="68093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FF7B322B-9951-5257-7C71-46157028EBEE}"/>
              </a:ext>
            </a:extLst>
          </p:cNvPr>
          <p:cNvSpPr txBox="1"/>
          <p:nvPr/>
        </p:nvSpPr>
        <p:spPr>
          <a:xfrm>
            <a:off x="6942522" y="1640114"/>
            <a:ext cx="1141935" cy="369332"/>
          </a:xfrm>
          <a:prstGeom prst="rect">
            <a:avLst/>
          </a:prstGeom>
          <a:noFill/>
          <a:ln w="19050">
            <a:solidFill>
              <a:schemeClr val="tx1"/>
            </a:solidFill>
          </a:ln>
        </p:spPr>
        <p:txBody>
          <a:bodyPr wrap="square" rtlCol="0">
            <a:spAutoFit/>
          </a:bodyPr>
          <a:lstStyle/>
          <a:p>
            <a:r>
              <a:rPr lang="en-US" altLang="zh-CN" b="1" kern="0" dirty="0">
                <a:latin typeface="Calibri" panose="020F0502020204030204" pitchFamily="34" charset="0"/>
                <a:ea typeface="华文仿宋" panose="02010600040101010101" pitchFamily="2" charset="-122"/>
                <a:cs typeface="Calibri" panose="020F0502020204030204" pitchFamily="34" charset="0"/>
              </a:rPr>
              <a:t>O(</a:t>
            </a:r>
            <a:r>
              <a:rPr lang="en-US" altLang="zh-CN" b="1" kern="0" dirty="0" err="1">
                <a:latin typeface="Calibri" panose="020F0502020204030204" pitchFamily="34" charset="0"/>
                <a:ea typeface="华文仿宋" panose="02010600040101010101" pitchFamily="2" charset="-122"/>
                <a:cs typeface="Calibri" panose="020F0502020204030204" pitchFamily="34" charset="0"/>
              </a:rPr>
              <a:t>nlogn</a:t>
            </a:r>
            <a:r>
              <a:rPr lang="en-US" altLang="zh-CN" b="1" kern="0" dirty="0">
                <a:latin typeface="Calibri" panose="020F0502020204030204" pitchFamily="34" charset="0"/>
                <a:ea typeface="华文仿宋" panose="02010600040101010101" pitchFamily="2" charset="-122"/>
                <a:cs typeface="Calibri" panose="020F0502020204030204" pitchFamily="34" charset="0"/>
              </a:rPr>
              <a:t>)</a:t>
            </a:r>
            <a:endParaRPr lang="en-US" altLang="zh-CN" sz="1800" b="1" kern="0" dirty="0">
              <a:latin typeface="Calibri" panose="020F0502020204030204" pitchFamily="34" charset="0"/>
              <a:ea typeface="华文仿宋" panose="02010600040101010101" pitchFamily="2" charset="-122"/>
              <a:cs typeface="Calibri" panose="020F0502020204030204" pitchFamily="34" charset="0"/>
            </a:endParaRPr>
          </a:p>
        </p:txBody>
      </p:sp>
      <p:sp>
        <p:nvSpPr>
          <p:cNvPr id="4" name="右大括号 3">
            <a:extLst>
              <a:ext uri="{FF2B5EF4-FFF2-40B4-BE49-F238E27FC236}">
                <a16:creationId xmlns="" xmlns:a16="http://schemas.microsoft.com/office/drawing/2014/main" id="{944579B3-ABE7-A3B1-7304-C4E230B9CDA1}"/>
              </a:ext>
            </a:extLst>
          </p:cNvPr>
          <p:cNvSpPr/>
          <p:nvPr/>
        </p:nvSpPr>
        <p:spPr>
          <a:xfrm>
            <a:off x="6708287" y="2394857"/>
            <a:ext cx="45719" cy="333828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 xmlns:a16="http://schemas.microsoft.com/office/drawing/2014/main" id="{8A8000B1-64D1-A6C4-4A6C-90D75E6D3111}"/>
              </a:ext>
            </a:extLst>
          </p:cNvPr>
          <p:cNvSpPr txBox="1"/>
          <p:nvPr/>
        </p:nvSpPr>
        <p:spPr>
          <a:xfrm>
            <a:off x="6916349" y="3879334"/>
            <a:ext cx="1141935" cy="369332"/>
          </a:xfrm>
          <a:prstGeom prst="rect">
            <a:avLst/>
          </a:prstGeom>
          <a:noFill/>
          <a:ln w="19050">
            <a:solidFill>
              <a:schemeClr val="tx1"/>
            </a:solidFill>
          </a:ln>
        </p:spPr>
        <p:txBody>
          <a:bodyPr wrap="square" rtlCol="0">
            <a:spAutoFit/>
          </a:bodyPr>
          <a:lstStyle/>
          <a:p>
            <a:r>
              <a:rPr lang="en-US" altLang="zh-CN" b="1" kern="0" dirty="0">
                <a:latin typeface="Calibri" panose="020F0502020204030204" pitchFamily="34" charset="0"/>
                <a:ea typeface="华文仿宋" panose="02010600040101010101" pitchFamily="2" charset="-122"/>
                <a:cs typeface="Calibri" panose="020F0502020204030204" pitchFamily="34" charset="0"/>
              </a:rPr>
              <a:t>O(n)</a:t>
            </a:r>
            <a:endParaRPr lang="en-US" altLang="zh-CN" sz="1800" b="1" kern="0" dirty="0">
              <a:latin typeface="Calibri" panose="020F0502020204030204" pitchFamily="34" charset="0"/>
              <a:ea typeface="华文仿宋" panose="02010600040101010101" pitchFamily="2" charset="-122"/>
              <a:cs typeface="Calibri" panose="020F0502020204030204" pitchFamily="34" charset="0"/>
            </a:endParaRPr>
          </a:p>
        </p:txBody>
      </p:sp>
      <p:sp>
        <p:nvSpPr>
          <p:cNvPr id="11" name="文本框 10">
            <a:extLst>
              <a:ext uri="{FF2B5EF4-FFF2-40B4-BE49-F238E27FC236}">
                <a16:creationId xmlns="" xmlns:a16="http://schemas.microsoft.com/office/drawing/2014/main" id="{25785C9A-E3DC-C5D8-568C-8F1C9E39DCB3}"/>
              </a:ext>
            </a:extLst>
          </p:cNvPr>
          <p:cNvSpPr txBox="1"/>
          <p:nvPr/>
        </p:nvSpPr>
        <p:spPr>
          <a:xfrm>
            <a:off x="4827151" y="5290458"/>
            <a:ext cx="3599930" cy="523220"/>
          </a:xfrm>
          <a:prstGeom prst="rect">
            <a:avLst/>
          </a:prstGeom>
          <a:solidFill>
            <a:schemeClr val="accent1"/>
          </a:solidFill>
          <a:ln w="19050">
            <a:solidFill>
              <a:schemeClr val="tx1"/>
            </a:solidFill>
          </a:ln>
        </p:spPr>
        <p:txBody>
          <a:bodyPr wrap="square" rtlCol="0">
            <a:spAutoFit/>
          </a:bodyPr>
          <a:lstStyle/>
          <a:p>
            <a:r>
              <a:rPr lang="zh-CN" altLang="en-US" sz="2800" b="1" kern="0" dirty="0">
                <a:latin typeface="Calibri" panose="020F0502020204030204" pitchFamily="34" charset="0"/>
                <a:ea typeface="华文仿宋" panose="02010600040101010101" pitchFamily="2" charset="-122"/>
                <a:cs typeface="Calibri" panose="020F0502020204030204" pitchFamily="34" charset="0"/>
              </a:rPr>
              <a:t>时间复杂度为</a:t>
            </a:r>
            <a:r>
              <a:rPr lang="en-US" altLang="zh-CN" sz="2800" b="1" kern="0" dirty="0">
                <a:latin typeface="Calibri" panose="020F0502020204030204" pitchFamily="34" charset="0"/>
                <a:ea typeface="华文仿宋" panose="02010600040101010101" pitchFamily="2" charset="-122"/>
                <a:cs typeface="Calibri" panose="020F0502020204030204" pitchFamily="34" charset="0"/>
              </a:rPr>
              <a:t>O(</a:t>
            </a:r>
            <a:r>
              <a:rPr lang="en-US" altLang="zh-CN" sz="2800" b="1" kern="0" dirty="0" err="1">
                <a:latin typeface="Calibri" panose="020F0502020204030204" pitchFamily="34" charset="0"/>
                <a:ea typeface="华文仿宋" panose="02010600040101010101" pitchFamily="2" charset="-122"/>
                <a:cs typeface="Calibri" panose="020F0502020204030204" pitchFamily="34" charset="0"/>
              </a:rPr>
              <a:t>nlogn</a:t>
            </a:r>
            <a:r>
              <a:rPr lang="en-US" altLang="zh-CN" sz="2800" b="1" kern="0" dirty="0">
                <a:latin typeface="Calibri" panose="020F0502020204030204" pitchFamily="34" charset="0"/>
                <a:ea typeface="华文仿宋" panose="02010600040101010101" pitchFamily="2" charset="-122"/>
                <a:cs typeface="Calibri" panose="020F0502020204030204" pitchFamily="34" charset="0"/>
              </a:rPr>
              <a:t>)</a:t>
            </a:r>
          </a:p>
        </p:txBody>
      </p:sp>
    </p:spTree>
    <p:extLst>
      <p:ext uri="{BB962C8B-B14F-4D97-AF65-F5344CB8AC3E}">
        <p14:creationId xmlns:p14="http://schemas.microsoft.com/office/powerpoint/2010/main" val="1293469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animBg="1"/>
      <p:bldP spid="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对比</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背包问题</a:t>
            </a:r>
          </a:p>
        </p:txBody>
      </p:sp>
      <p:sp>
        <p:nvSpPr>
          <p:cNvPr id="8" name="Rectangle 5">
            <a:extLst>
              <a:ext uri="{FF2B5EF4-FFF2-40B4-BE49-F238E27FC236}">
                <a16:creationId xmlns="" xmlns:a16="http://schemas.microsoft.com/office/drawing/2014/main" id="{51B10850-534A-4F59-6007-91F664A90952}"/>
              </a:ext>
            </a:extLst>
          </p:cNvPr>
          <p:cNvSpPr txBox="1">
            <a:spLocks noChangeArrowheads="1"/>
          </p:cNvSpPr>
          <p:nvPr/>
        </p:nvSpPr>
        <p:spPr bwMode="auto">
          <a:xfrm>
            <a:off x="598681" y="743838"/>
            <a:ext cx="5734026" cy="525056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lnSpc>
                <a:spcPct val="150000"/>
              </a:lnSpc>
              <a:buClr>
                <a:srgbClr val="666600"/>
              </a:buClr>
              <a:defRPr/>
            </a:pPr>
            <a:r>
              <a:rPr lang="en-US" altLang="zh-CN" kern="0" dirty="0">
                <a:solidFill>
                  <a:srgbClr val="000000"/>
                </a:solidFill>
                <a:latin typeface="Verdana"/>
              </a:rPr>
              <a:t> </a:t>
            </a:r>
            <a:r>
              <a:rPr lang="en-US" altLang="zh-CN" kern="0" dirty="0">
                <a:solidFill>
                  <a:srgbClr val="FF0000"/>
                </a:solidFill>
                <a:latin typeface="华文仿宋" panose="02010600040101010101" pitchFamily="2" charset="-122"/>
                <a:ea typeface="华文仿宋" panose="02010600040101010101" pitchFamily="2" charset="-122"/>
              </a:rPr>
              <a:t>0-1</a:t>
            </a:r>
            <a:r>
              <a:rPr lang="zh-CN" altLang="en-US" kern="0" dirty="0">
                <a:solidFill>
                  <a:srgbClr val="FF0000"/>
                </a:solidFill>
                <a:latin typeface="华文仿宋" panose="02010600040101010101" pitchFamily="2" charset="-122"/>
                <a:ea typeface="华文仿宋" panose="02010600040101010101" pitchFamily="2" charset="-122"/>
              </a:rPr>
              <a:t>背包问题</a:t>
            </a:r>
            <a:endParaRPr lang="en-US" altLang="zh-CN" kern="0" dirty="0">
              <a:solidFill>
                <a:srgbClr val="FF0000"/>
              </a:solidFill>
              <a:latin typeface="华文仿宋" panose="02010600040101010101" pitchFamily="2" charset="-122"/>
              <a:ea typeface="华文仿宋" panose="02010600040101010101" pitchFamily="2" charset="-122"/>
            </a:endParaRPr>
          </a:p>
          <a:p>
            <a:pPr marL="0" indent="0" eaLnBrk="1" hangingPunct="1">
              <a:lnSpc>
                <a:spcPct val="150000"/>
              </a:lnSpc>
              <a:buClr>
                <a:srgbClr val="666600"/>
              </a:buClr>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贪心算法结果：</a:t>
            </a:r>
            <a:endParaRPr lang="en-US" altLang="zh-CN" sz="2400" kern="0" dirty="0">
              <a:latin typeface="Cambria" panose="02040503050406030204" pitchFamily="18" charset="0"/>
              <a:ea typeface="华文仿宋" panose="02010600040101010101" pitchFamily="2" charset="-122"/>
            </a:endParaRPr>
          </a:p>
          <a:p>
            <a:pPr marL="0" indent="0" eaLnBrk="1" hangingPunct="1">
              <a:lnSpc>
                <a:spcPct val="150000"/>
              </a:lnSpc>
              <a:buClr>
                <a:srgbClr val="666600"/>
              </a:buClr>
              <a:buNone/>
              <a:defRPr/>
            </a:pPr>
            <a:endParaRPr lang="en-US" altLang="zh-CN" sz="2400" kern="0" dirty="0">
              <a:latin typeface="Cambria" panose="02040503050406030204" pitchFamily="18" charset="0"/>
              <a:ea typeface="华文仿宋" panose="02010600040101010101" pitchFamily="2" charset="-122"/>
            </a:endParaRPr>
          </a:p>
          <a:p>
            <a:pPr marL="0" indent="0" eaLnBrk="1" hangingPunct="1">
              <a:lnSpc>
                <a:spcPct val="150000"/>
              </a:lnSpc>
              <a:buClr>
                <a:srgbClr val="666600"/>
              </a:buClr>
              <a:buNone/>
              <a:defRPr/>
            </a:pPr>
            <a:r>
              <a:rPr lang="zh-CN" altLang="en-US" sz="2400" kern="0" dirty="0">
                <a:latin typeface="Cambria" panose="02040503050406030204" pitchFamily="18" charset="0"/>
                <a:ea typeface="华文仿宋" panose="02010600040101010101" pitchFamily="2" charset="-122"/>
              </a:rPr>
              <a:t>总价值</a:t>
            </a:r>
            <a:r>
              <a:rPr lang="en-US" altLang="zh-CN" sz="2400" kern="0" dirty="0">
                <a:latin typeface="Cambria" panose="02040503050406030204" pitchFamily="18" charset="0"/>
                <a:ea typeface="华文仿宋" panose="02010600040101010101" pitchFamily="2" charset="-122"/>
              </a:rPr>
              <a:t>24</a:t>
            </a:r>
          </a:p>
          <a:p>
            <a:pPr marL="0" indent="0" eaLnBrk="1" hangingPunct="1">
              <a:lnSpc>
                <a:spcPct val="150000"/>
              </a:lnSpc>
              <a:buClr>
                <a:srgbClr val="666600"/>
              </a:buClr>
              <a:buNone/>
              <a:defRPr/>
            </a:pPr>
            <a:r>
              <a:rPr lang="en-US" altLang="zh-CN" sz="2400" kern="0" dirty="0">
                <a:latin typeface="Cambria" panose="02040503050406030204" pitchFamily="18" charset="0"/>
                <a:ea typeface="华文仿宋" panose="02010600040101010101" pitchFamily="2" charset="-122"/>
              </a:rPr>
              <a:t>—</a:t>
            </a:r>
            <a:r>
              <a:rPr lang="zh-CN" altLang="en-US" sz="2400" kern="0" dirty="0">
                <a:latin typeface="Cambria" panose="02040503050406030204" pitchFamily="18" charset="0"/>
                <a:ea typeface="华文仿宋" panose="02010600040101010101" pitchFamily="2" charset="-122"/>
              </a:rPr>
              <a:t>动态规划算法结果</a:t>
            </a:r>
            <a:endParaRPr lang="en-US" altLang="zh-CN" sz="2400" kern="0" dirty="0">
              <a:latin typeface="Cambria" panose="02040503050406030204" pitchFamily="18" charset="0"/>
              <a:ea typeface="华文仿宋" panose="02010600040101010101" pitchFamily="2" charset="-122"/>
            </a:endParaRPr>
          </a:p>
          <a:p>
            <a:pPr marL="0" indent="0" eaLnBrk="1" hangingPunct="1">
              <a:lnSpc>
                <a:spcPct val="150000"/>
              </a:lnSpc>
              <a:buClr>
                <a:srgbClr val="666600"/>
              </a:buClr>
              <a:buNone/>
              <a:defRPr/>
            </a:pPr>
            <a:endParaRPr lang="en-US" altLang="zh-CN" sz="2400" kern="0" dirty="0">
              <a:latin typeface="Cambria" panose="02040503050406030204" pitchFamily="18" charset="0"/>
              <a:ea typeface="华文仿宋" panose="02010600040101010101" pitchFamily="2" charset="-122"/>
            </a:endParaRPr>
          </a:p>
          <a:p>
            <a:pPr marL="0" indent="0" eaLnBrk="1" hangingPunct="1">
              <a:lnSpc>
                <a:spcPct val="150000"/>
              </a:lnSpc>
              <a:buClr>
                <a:srgbClr val="666600"/>
              </a:buClr>
              <a:buNone/>
              <a:defRPr/>
            </a:pPr>
            <a:r>
              <a:rPr lang="zh-CN" altLang="en-US" sz="2400" kern="0" dirty="0">
                <a:latin typeface="Cambria" panose="02040503050406030204" pitchFamily="18" charset="0"/>
                <a:ea typeface="华文仿宋" panose="02010600040101010101" pitchFamily="2" charset="-122"/>
              </a:rPr>
              <a:t>总价值</a:t>
            </a:r>
            <a:r>
              <a:rPr lang="en-US" altLang="zh-CN" sz="2400" kern="0" dirty="0">
                <a:latin typeface="Cambria" panose="02040503050406030204" pitchFamily="18" charset="0"/>
                <a:ea typeface="华文仿宋" panose="02010600040101010101" pitchFamily="2" charset="-122"/>
              </a:rPr>
              <a:t>28</a:t>
            </a:r>
          </a:p>
          <a:p>
            <a:pPr marL="0" indent="0" eaLnBrk="1" hangingPunct="1">
              <a:lnSpc>
                <a:spcPct val="150000"/>
              </a:lnSpc>
              <a:buClr>
                <a:srgbClr val="666600"/>
              </a:buClr>
              <a:buNone/>
              <a:defRPr/>
            </a:pPr>
            <a:endParaRPr lang="en-US" altLang="zh-CN" sz="2400" kern="0" dirty="0">
              <a:latin typeface="Cambria" panose="02040503050406030204" pitchFamily="18" charset="0"/>
              <a:ea typeface="华文仿宋" panose="02010600040101010101" pitchFamily="2" charset="-122"/>
            </a:endParaRPr>
          </a:p>
          <a:p>
            <a:pPr marL="0" indent="0" eaLnBrk="1" hangingPunct="1">
              <a:lnSpc>
                <a:spcPct val="150000"/>
              </a:lnSpc>
              <a:buClr>
                <a:srgbClr val="666600"/>
              </a:buClr>
              <a:buNone/>
              <a:defRPr/>
            </a:pPr>
            <a:endParaRPr lang="en-US" altLang="zh-CN" sz="2400" kern="0" dirty="0">
              <a:latin typeface="Cambria" panose="02040503050406030204" pitchFamily="18" charset="0"/>
              <a:ea typeface="华文仿宋" panose="02010600040101010101" pitchFamily="2" charset="-122"/>
            </a:endParaRPr>
          </a:p>
          <a:p>
            <a:pPr marL="0" indent="0" eaLnBrk="1" hangingPunct="1">
              <a:lnSpc>
                <a:spcPct val="150000"/>
              </a:lnSpc>
              <a:buClr>
                <a:srgbClr val="666600"/>
              </a:buClr>
              <a:buNone/>
              <a:defRPr/>
            </a:pPr>
            <a:endParaRPr lang="en-US" altLang="zh-CN" sz="2400" kern="0" dirty="0">
              <a:latin typeface="Cambria" panose="02040503050406030204" pitchFamily="18" charset="0"/>
              <a:ea typeface="华文仿宋" panose="02010600040101010101" pitchFamily="2" charset="-122"/>
            </a:endParaRPr>
          </a:p>
        </p:txBody>
      </p:sp>
      <p:graphicFrame>
        <p:nvGraphicFramePr>
          <p:cNvPr id="12" name="表格 2">
            <a:extLst>
              <a:ext uri="{FF2B5EF4-FFF2-40B4-BE49-F238E27FC236}">
                <a16:creationId xmlns="" xmlns:a16="http://schemas.microsoft.com/office/drawing/2014/main" id="{4E1FBEF6-8A1C-A05D-504E-6558108C67A2}"/>
              </a:ext>
            </a:extLst>
          </p:cNvPr>
          <p:cNvGraphicFramePr>
            <a:graphicFrameLocks noGrp="1"/>
          </p:cNvGraphicFramePr>
          <p:nvPr>
            <p:extLst>
              <p:ext uri="{D42A27DB-BD31-4B8C-83A1-F6EECF244321}">
                <p14:modId xmlns:p14="http://schemas.microsoft.com/office/powerpoint/2010/main" val="1861567507"/>
              </p:ext>
            </p:extLst>
          </p:nvPr>
        </p:nvGraphicFramePr>
        <p:xfrm>
          <a:off x="6332707" y="1787062"/>
          <a:ext cx="4380796" cy="2099300"/>
        </p:xfrm>
        <a:graphic>
          <a:graphicData uri="http://schemas.openxmlformats.org/drawingml/2006/table">
            <a:tbl>
              <a:tblPr firstRow="1" bandRow="1">
                <a:tableStyleId>{5C22544A-7EE6-4342-B048-85BDC9FD1C3A}</a:tableStyleId>
              </a:tblPr>
              <a:tblGrid>
                <a:gridCol w="1095199">
                  <a:extLst>
                    <a:ext uri="{9D8B030D-6E8A-4147-A177-3AD203B41FA5}">
                      <a16:colId xmlns="" xmlns:a16="http://schemas.microsoft.com/office/drawing/2014/main" val="3191297192"/>
                    </a:ext>
                  </a:extLst>
                </a:gridCol>
                <a:gridCol w="1095199">
                  <a:extLst>
                    <a:ext uri="{9D8B030D-6E8A-4147-A177-3AD203B41FA5}">
                      <a16:colId xmlns="" xmlns:a16="http://schemas.microsoft.com/office/drawing/2014/main" val="1139407149"/>
                    </a:ext>
                  </a:extLst>
                </a:gridCol>
                <a:gridCol w="1095199">
                  <a:extLst>
                    <a:ext uri="{9D8B030D-6E8A-4147-A177-3AD203B41FA5}">
                      <a16:colId xmlns="" xmlns:a16="http://schemas.microsoft.com/office/drawing/2014/main" val="1219734636"/>
                    </a:ext>
                  </a:extLst>
                </a:gridCol>
                <a:gridCol w="1095199">
                  <a:extLst>
                    <a:ext uri="{9D8B030D-6E8A-4147-A177-3AD203B41FA5}">
                      <a16:colId xmlns="" xmlns:a16="http://schemas.microsoft.com/office/drawing/2014/main" val="43332929"/>
                    </a:ext>
                  </a:extLst>
                </a:gridCol>
              </a:tblGrid>
              <a:tr h="419860">
                <a:tc>
                  <a:txBody>
                    <a:bodyPr/>
                    <a:lstStyle/>
                    <a:p>
                      <a:pPr algn="ctr"/>
                      <a:r>
                        <a:rPr lang="zh-CN" altLang="en-US" b="1" baseline="0" dirty="0">
                          <a:ea typeface="楷体" panose="02010609060101010101" pitchFamily="49" charset="-122"/>
                        </a:rPr>
                        <a:t>商品</a:t>
                      </a:r>
                    </a:p>
                  </a:txBody>
                  <a:tcPr/>
                </a:tc>
                <a:tc>
                  <a:txBody>
                    <a:bodyPr/>
                    <a:lstStyle/>
                    <a:p>
                      <a:pPr algn="ctr"/>
                      <a:r>
                        <a:rPr lang="zh-CN" altLang="en-US" b="1" baseline="0" dirty="0">
                          <a:ea typeface="楷体" panose="02010609060101010101" pitchFamily="49" charset="-122"/>
                        </a:rPr>
                        <a:t>价格</a:t>
                      </a:r>
                    </a:p>
                  </a:txBody>
                  <a:tcPr/>
                </a:tc>
                <a:tc>
                  <a:txBody>
                    <a:bodyPr/>
                    <a:lstStyle/>
                    <a:p>
                      <a:pPr algn="ctr"/>
                      <a:r>
                        <a:rPr lang="zh-CN" altLang="en-US" b="1" baseline="0" dirty="0">
                          <a:ea typeface="楷体" panose="02010609060101010101" pitchFamily="49" charset="-122"/>
                        </a:rPr>
                        <a:t>体积</a:t>
                      </a:r>
                    </a:p>
                  </a:txBody>
                  <a:tcPr/>
                </a:tc>
                <a:tc>
                  <a:txBody>
                    <a:bodyPr/>
                    <a:lstStyle/>
                    <a:p>
                      <a:pPr algn="ctr"/>
                      <a:r>
                        <a:rPr lang="zh-CN" altLang="en-US" b="1" baseline="0" dirty="0">
                          <a:ea typeface="楷体" panose="02010609060101010101" pitchFamily="49" charset="-122"/>
                        </a:rPr>
                        <a:t>比值</a:t>
                      </a:r>
                    </a:p>
                  </a:txBody>
                  <a:tcPr/>
                </a:tc>
                <a:extLst>
                  <a:ext uri="{0D108BD9-81ED-4DB2-BD59-A6C34878D82A}">
                    <a16:rowId xmlns="" xmlns:a16="http://schemas.microsoft.com/office/drawing/2014/main" val="4070273246"/>
                  </a:ext>
                </a:extLst>
              </a:tr>
              <a:tr h="419860">
                <a:tc>
                  <a:txBody>
                    <a:bodyPr/>
                    <a:lstStyle/>
                    <a:p>
                      <a:pPr algn="ctr"/>
                      <a:r>
                        <a:rPr lang="zh-CN" altLang="en-US" b="1" baseline="0" dirty="0">
                          <a:solidFill>
                            <a:schemeClr val="tx1"/>
                          </a:solidFill>
                          <a:ea typeface="楷体" panose="02010609060101010101" pitchFamily="49" charset="-122"/>
                        </a:rPr>
                        <a:t>啤酒</a:t>
                      </a:r>
                    </a:p>
                  </a:txBody>
                  <a:tcPr/>
                </a:tc>
                <a:tc>
                  <a:txBody>
                    <a:bodyPr/>
                    <a:lstStyle/>
                    <a:p>
                      <a:pPr algn="ctr"/>
                      <a:r>
                        <a:rPr lang="en-US" altLang="zh-CN" b="1" baseline="0" dirty="0">
                          <a:solidFill>
                            <a:schemeClr val="tx1"/>
                          </a:solidFill>
                          <a:ea typeface="楷体" panose="02010609060101010101" pitchFamily="49" charset="-122"/>
                        </a:rPr>
                        <a:t>24</a:t>
                      </a:r>
                      <a:endParaRPr lang="zh-CN" altLang="en-US" b="1" baseline="0" dirty="0">
                        <a:solidFill>
                          <a:schemeClr val="tx1"/>
                        </a:solidFill>
                        <a:ea typeface="楷体" panose="02010609060101010101" pitchFamily="49" charset="-122"/>
                      </a:endParaRPr>
                    </a:p>
                  </a:txBody>
                  <a:tcPr/>
                </a:tc>
                <a:tc>
                  <a:txBody>
                    <a:bodyPr/>
                    <a:lstStyle/>
                    <a:p>
                      <a:pPr algn="ctr"/>
                      <a:r>
                        <a:rPr lang="en-US" altLang="zh-CN" b="1" baseline="0" dirty="0">
                          <a:solidFill>
                            <a:schemeClr val="tx1"/>
                          </a:solidFill>
                          <a:ea typeface="楷体" panose="02010609060101010101" pitchFamily="49" charset="-122"/>
                        </a:rPr>
                        <a:t>10</a:t>
                      </a:r>
                      <a:endParaRPr lang="zh-CN" altLang="en-US" b="1" baseline="0" dirty="0">
                        <a:solidFill>
                          <a:schemeClr val="tx1"/>
                        </a:solidFill>
                        <a:ea typeface="楷体" panose="02010609060101010101" pitchFamily="49" charset="-122"/>
                      </a:endParaRPr>
                    </a:p>
                  </a:txBody>
                  <a:tcPr/>
                </a:tc>
                <a:tc>
                  <a:txBody>
                    <a:bodyPr/>
                    <a:lstStyle/>
                    <a:p>
                      <a:pPr algn="ctr"/>
                      <a:r>
                        <a:rPr lang="en-US" altLang="zh-CN" b="1" baseline="0" dirty="0">
                          <a:solidFill>
                            <a:schemeClr val="tx1"/>
                          </a:solidFill>
                          <a:ea typeface="楷体" panose="02010609060101010101" pitchFamily="49" charset="-122"/>
                        </a:rPr>
                        <a:t>2.4</a:t>
                      </a:r>
                      <a:endParaRPr lang="zh-CN" altLang="en-US" b="1" baseline="0" dirty="0">
                        <a:solidFill>
                          <a:schemeClr val="tx1"/>
                        </a:solidFill>
                        <a:ea typeface="楷体" panose="02010609060101010101" pitchFamily="49" charset="-122"/>
                      </a:endParaRPr>
                    </a:p>
                  </a:txBody>
                  <a:tcPr/>
                </a:tc>
                <a:extLst>
                  <a:ext uri="{0D108BD9-81ED-4DB2-BD59-A6C34878D82A}">
                    <a16:rowId xmlns="" xmlns:a16="http://schemas.microsoft.com/office/drawing/2014/main" val="3551944528"/>
                  </a:ext>
                </a:extLst>
              </a:tr>
              <a:tr h="419860">
                <a:tc>
                  <a:txBody>
                    <a:bodyPr/>
                    <a:lstStyle/>
                    <a:p>
                      <a:pPr algn="ctr"/>
                      <a:r>
                        <a:rPr lang="zh-CN" altLang="en-US" b="1" baseline="0" dirty="0">
                          <a:solidFill>
                            <a:schemeClr val="tx1"/>
                          </a:solidFill>
                          <a:ea typeface="楷体" panose="02010609060101010101" pitchFamily="49" charset="-122"/>
                        </a:rPr>
                        <a:t>饼干</a:t>
                      </a:r>
                    </a:p>
                  </a:txBody>
                  <a:tcPr/>
                </a:tc>
                <a:tc>
                  <a:txBody>
                    <a:bodyPr/>
                    <a:lstStyle/>
                    <a:p>
                      <a:pPr algn="ctr"/>
                      <a:r>
                        <a:rPr lang="en-US" altLang="zh-CN" b="1" baseline="0" dirty="0">
                          <a:solidFill>
                            <a:schemeClr val="tx1"/>
                          </a:solidFill>
                          <a:ea typeface="楷体" panose="02010609060101010101" pitchFamily="49" charset="-122"/>
                        </a:rPr>
                        <a:t>9</a:t>
                      </a:r>
                      <a:endParaRPr lang="zh-CN" altLang="en-US" b="1" baseline="0" dirty="0">
                        <a:solidFill>
                          <a:schemeClr val="tx1"/>
                        </a:solidFill>
                        <a:ea typeface="楷体" panose="02010609060101010101" pitchFamily="49" charset="-122"/>
                      </a:endParaRPr>
                    </a:p>
                  </a:txBody>
                  <a:tcPr/>
                </a:tc>
                <a:tc>
                  <a:txBody>
                    <a:bodyPr/>
                    <a:lstStyle/>
                    <a:p>
                      <a:pPr algn="ctr"/>
                      <a:r>
                        <a:rPr lang="en-US" altLang="zh-CN" b="1" baseline="0" dirty="0">
                          <a:solidFill>
                            <a:schemeClr val="tx1"/>
                          </a:solidFill>
                          <a:ea typeface="楷体" panose="02010609060101010101" pitchFamily="49" charset="-122"/>
                        </a:rPr>
                        <a:t>4</a:t>
                      </a:r>
                      <a:endParaRPr lang="zh-CN" altLang="en-US" b="1" baseline="0" dirty="0">
                        <a:solidFill>
                          <a:schemeClr val="tx1"/>
                        </a:solidFill>
                        <a:ea typeface="楷体" panose="02010609060101010101" pitchFamily="49" charset="-122"/>
                      </a:endParaRPr>
                    </a:p>
                  </a:txBody>
                  <a:tcPr/>
                </a:tc>
                <a:tc>
                  <a:txBody>
                    <a:bodyPr/>
                    <a:lstStyle/>
                    <a:p>
                      <a:pPr algn="ctr"/>
                      <a:r>
                        <a:rPr lang="en-US" altLang="zh-CN" b="1" baseline="0" dirty="0">
                          <a:solidFill>
                            <a:schemeClr val="tx1"/>
                          </a:solidFill>
                          <a:ea typeface="楷体" panose="02010609060101010101" pitchFamily="49" charset="-122"/>
                        </a:rPr>
                        <a:t>2.25</a:t>
                      </a:r>
                      <a:endParaRPr lang="zh-CN" altLang="en-US" b="1" baseline="0" dirty="0">
                        <a:solidFill>
                          <a:schemeClr val="tx1"/>
                        </a:solidFill>
                        <a:ea typeface="楷体" panose="02010609060101010101" pitchFamily="49" charset="-122"/>
                      </a:endParaRPr>
                    </a:p>
                  </a:txBody>
                  <a:tcPr/>
                </a:tc>
                <a:extLst>
                  <a:ext uri="{0D108BD9-81ED-4DB2-BD59-A6C34878D82A}">
                    <a16:rowId xmlns="" xmlns:a16="http://schemas.microsoft.com/office/drawing/2014/main" val="334991893"/>
                  </a:ext>
                </a:extLst>
              </a:tr>
              <a:tr h="419860">
                <a:tc>
                  <a:txBody>
                    <a:bodyPr/>
                    <a:lstStyle/>
                    <a:p>
                      <a:pPr algn="ctr"/>
                      <a:r>
                        <a:rPr lang="zh-CN" altLang="en-US" b="1" baseline="0" dirty="0">
                          <a:solidFill>
                            <a:schemeClr val="tx1"/>
                          </a:solidFill>
                          <a:ea typeface="楷体" panose="02010609060101010101" pitchFamily="49" charset="-122"/>
                        </a:rPr>
                        <a:t>牛奶</a:t>
                      </a:r>
                    </a:p>
                  </a:txBody>
                  <a:tcPr/>
                </a:tc>
                <a:tc>
                  <a:txBody>
                    <a:bodyPr/>
                    <a:lstStyle/>
                    <a:p>
                      <a:pPr algn="ctr"/>
                      <a:r>
                        <a:rPr lang="en-US" altLang="zh-CN" b="1" baseline="0" dirty="0">
                          <a:solidFill>
                            <a:schemeClr val="tx1"/>
                          </a:solidFill>
                          <a:ea typeface="楷体" panose="02010609060101010101" pitchFamily="49" charset="-122"/>
                        </a:rPr>
                        <a:t>9</a:t>
                      </a:r>
                      <a:endParaRPr lang="zh-CN" altLang="en-US" b="1" baseline="0" dirty="0">
                        <a:solidFill>
                          <a:schemeClr val="tx1"/>
                        </a:solidFill>
                        <a:ea typeface="楷体" panose="02010609060101010101" pitchFamily="49" charset="-122"/>
                      </a:endParaRPr>
                    </a:p>
                  </a:txBody>
                  <a:tcPr/>
                </a:tc>
                <a:tc>
                  <a:txBody>
                    <a:bodyPr/>
                    <a:lstStyle/>
                    <a:p>
                      <a:pPr algn="ctr"/>
                      <a:r>
                        <a:rPr lang="en-US" altLang="zh-CN" b="1" baseline="0" dirty="0">
                          <a:solidFill>
                            <a:schemeClr val="tx1"/>
                          </a:solidFill>
                          <a:ea typeface="楷体" panose="02010609060101010101" pitchFamily="49" charset="-122"/>
                        </a:rPr>
                        <a:t>4</a:t>
                      </a:r>
                      <a:endParaRPr lang="zh-CN" altLang="en-US" b="1" baseline="0" dirty="0">
                        <a:solidFill>
                          <a:schemeClr val="tx1"/>
                        </a:solidFill>
                        <a:ea typeface="楷体" panose="02010609060101010101" pitchFamily="49" charset="-122"/>
                      </a:endParaRPr>
                    </a:p>
                  </a:txBody>
                  <a:tcPr/>
                </a:tc>
                <a:tc>
                  <a:txBody>
                    <a:bodyPr/>
                    <a:lstStyle/>
                    <a:p>
                      <a:pPr algn="ctr"/>
                      <a:r>
                        <a:rPr lang="en-US" altLang="zh-CN" b="1" baseline="0" dirty="0">
                          <a:solidFill>
                            <a:schemeClr val="tx1"/>
                          </a:solidFill>
                          <a:ea typeface="楷体" panose="02010609060101010101" pitchFamily="49" charset="-122"/>
                        </a:rPr>
                        <a:t>2.25</a:t>
                      </a:r>
                      <a:endParaRPr lang="zh-CN" altLang="en-US" b="1" baseline="0" dirty="0">
                        <a:solidFill>
                          <a:schemeClr val="tx1"/>
                        </a:solidFill>
                        <a:ea typeface="楷体" panose="02010609060101010101" pitchFamily="49" charset="-122"/>
                      </a:endParaRPr>
                    </a:p>
                  </a:txBody>
                  <a:tcPr/>
                </a:tc>
                <a:extLst>
                  <a:ext uri="{0D108BD9-81ED-4DB2-BD59-A6C34878D82A}">
                    <a16:rowId xmlns="" xmlns:a16="http://schemas.microsoft.com/office/drawing/2014/main" val="2253864264"/>
                  </a:ext>
                </a:extLst>
              </a:tr>
              <a:tr h="419860">
                <a:tc>
                  <a:txBody>
                    <a:bodyPr/>
                    <a:lstStyle/>
                    <a:p>
                      <a:pPr algn="ctr"/>
                      <a:r>
                        <a:rPr lang="zh-CN" altLang="en-US" b="1" baseline="0" dirty="0">
                          <a:solidFill>
                            <a:schemeClr val="tx1"/>
                          </a:solidFill>
                          <a:ea typeface="楷体" panose="02010609060101010101" pitchFamily="49" charset="-122"/>
                        </a:rPr>
                        <a:t>面包</a:t>
                      </a:r>
                    </a:p>
                  </a:txBody>
                  <a:tcPr/>
                </a:tc>
                <a:tc>
                  <a:txBody>
                    <a:bodyPr/>
                    <a:lstStyle/>
                    <a:p>
                      <a:pPr algn="ctr"/>
                      <a:r>
                        <a:rPr lang="en-US" altLang="zh-CN" b="1" baseline="0" dirty="0">
                          <a:solidFill>
                            <a:schemeClr val="tx1"/>
                          </a:solidFill>
                          <a:ea typeface="楷体" panose="02010609060101010101" pitchFamily="49" charset="-122"/>
                        </a:rPr>
                        <a:t>10</a:t>
                      </a:r>
                      <a:endParaRPr lang="zh-CN" altLang="en-US" b="1" baseline="0" dirty="0">
                        <a:solidFill>
                          <a:schemeClr val="tx1"/>
                        </a:solidFill>
                        <a:ea typeface="楷体" panose="02010609060101010101" pitchFamily="49" charset="-122"/>
                      </a:endParaRPr>
                    </a:p>
                  </a:txBody>
                  <a:tcPr/>
                </a:tc>
                <a:tc>
                  <a:txBody>
                    <a:bodyPr/>
                    <a:lstStyle/>
                    <a:p>
                      <a:pPr algn="ctr"/>
                      <a:r>
                        <a:rPr lang="en-US" altLang="zh-CN" b="1" baseline="0" dirty="0">
                          <a:solidFill>
                            <a:schemeClr val="tx1"/>
                          </a:solidFill>
                          <a:ea typeface="楷体" panose="02010609060101010101" pitchFamily="49" charset="-122"/>
                        </a:rPr>
                        <a:t>5</a:t>
                      </a:r>
                      <a:endParaRPr lang="zh-CN" altLang="en-US" b="1" baseline="0" dirty="0">
                        <a:solidFill>
                          <a:schemeClr val="tx1"/>
                        </a:solidFill>
                        <a:ea typeface="楷体" panose="02010609060101010101" pitchFamily="49" charset="-122"/>
                      </a:endParaRPr>
                    </a:p>
                  </a:txBody>
                  <a:tcPr/>
                </a:tc>
                <a:tc>
                  <a:txBody>
                    <a:bodyPr/>
                    <a:lstStyle/>
                    <a:p>
                      <a:pPr algn="ctr"/>
                      <a:r>
                        <a:rPr lang="en-US" altLang="zh-CN" b="1" baseline="0" dirty="0">
                          <a:solidFill>
                            <a:schemeClr val="tx1"/>
                          </a:solidFill>
                          <a:ea typeface="楷体" panose="02010609060101010101" pitchFamily="49" charset="-122"/>
                        </a:rPr>
                        <a:t>2</a:t>
                      </a:r>
                      <a:endParaRPr lang="zh-CN" altLang="en-US" b="1" baseline="0" dirty="0">
                        <a:solidFill>
                          <a:schemeClr val="tx1"/>
                        </a:solidFill>
                        <a:ea typeface="楷体" panose="02010609060101010101" pitchFamily="49" charset="-122"/>
                      </a:endParaRPr>
                    </a:p>
                  </a:txBody>
                  <a:tcPr/>
                </a:tc>
                <a:extLst>
                  <a:ext uri="{0D108BD9-81ED-4DB2-BD59-A6C34878D82A}">
                    <a16:rowId xmlns="" xmlns:a16="http://schemas.microsoft.com/office/drawing/2014/main" val="1024392084"/>
                  </a:ext>
                </a:extLst>
              </a:tr>
            </a:tbl>
          </a:graphicData>
        </a:graphic>
      </p:graphicFrame>
      <p:sp>
        <p:nvSpPr>
          <p:cNvPr id="5" name="文本框 4">
            <a:extLst>
              <a:ext uri="{FF2B5EF4-FFF2-40B4-BE49-F238E27FC236}">
                <a16:creationId xmlns="" xmlns:a16="http://schemas.microsoft.com/office/drawing/2014/main" id="{F3A9EC33-CA7B-EAD5-296D-43746AC3418A}"/>
              </a:ext>
            </a:extLst>
          </p:cNvPr>
          <p:cNvSpPr txBox="1"/>
          <p:nvPr/>
        </p:nvSpPr>
        <p:spPr>
          <a:xfrm>
            <a:off x="7895772" y="4020456"/>
            <a:ext cx="1741714" cy="369332"/>
          </a:xfrm>
          <a:prstGeom prst="rect">
            <a:avLst/>
          </a:prstGeom>
          <a:solidFill>
            <a:srgbClr val="00B0F0"/>
          </a:solidFill>
        </p:spPr>
        <p:txBody>
          <a:bodyPr wrap="square" rtlCol="0">
            <a:spAutoFit/>
          </a:bodyPr>
          <a:lstStyle/>
          <a:p>
            <a:r>
              <a:rPr lang="zh-CN" altLang="en-US" b="1" dirty="0">
                <a:latin typeface="华文仿宋" panose="02010600040101010101" pitchFamily="2" charset="-122"/>
                <a:ea typeface="华文仿宋" panose="02010600040101010101" pitchFamily="2" charset="-122"/>
              </a:rPr>
              <a:t>背包体积为</a:t>
            </a:r>
            <a:r>
              <a:rPr lang="en-US" altLang="zh-CN" b="1" dirty="0">
                <a:latin typeface="华文仿宋" panose="02010600040101010101" pitchFamily="2" charset="-122"/>
                <a:ea typeface="华文仿宋" panose="02010600040101010101" pitchFamily="2" charset="-122"/>
              </a:rPr>
              <a:t>13</a:t>
            </a:r>
            <a:endParaRPr lang="zh-CN" altLang="en-US" b="1" dirty="0">
              <a:latin typeface="华文仿宋" panose="02010600040101010101" pitchFamily="2" charset="-122"/>
              <a:ea typeface="华文仿宋" panose="02010600040101010101" pitchFamily="2" charset="-122"/>
            </a:endParaRPr>
          </a:p>
        </p:txBody>
      </p:sp>
      <p:graphicFrame>
        <p:nvGraphicFramePr>
          <p:cNvPr id="13" name="表格 13">
            <a:extLst>
              <a:ext uri="{FF2B5EF4-FFF2-40B4-BE49-F238E27FC236}">
                <a16:creationId xmlns="" xmlns:a16="http://schemas.microsoft.com/office/drawing/2014/main" id="{F33BA40E-6B8C-DABB-9D5C-F4837327CB88}"/>
              </a:ext>
            </a:extLst>
          </p:cNvPr>
          <p:cNvGraphicFramePr>
            <a:graphicFrameLocks noGrp="1"/>
          </p:cNvGraphicFramePr>
          <p:nvPr>
            <p:extLst>
              <p:ext uri="{D42A27DB-BD31-4B8C-83A1-F6EECF244321}">
                <p14:modId xmlns:p14="http://schemas.microsoft.com/office/powerpoint/2010/main" val="3504646510"/>
              </p:ext>
            </p:extLst>
          </p:nvPr>
        </p:nvGraphicFramePr>
        <p:xfrm>
          <a:off x="598681" y="2215234"/>
          <a:ext cx="3628572" cy="640080"/>
        </p:xfrm>
        <a:graphic>
          <a:graphicData uri="http://schemas.openxmlformats.org/drawingml/2006/table">
            <a:tbl>
              <a:tblPr firstRow="1" bandRow="1">
                <a:tableStyleId>{5C22544A-7EE6-4342-B048-85BDC9FD1C3A}</a:tableStyleId>
              </a:tblPr>
              <a:tblGrid>
                <a:gridCol w="1814286">
                  <a:extLst>
                    <a:ext uri="{9D8B030D-6E8A-4147-A177-3AD203B41FA5}">
                      <a16:colId xmlns="" xmlns:a16="http://schemas.microsoft.com/office/drawing/2014/main" val="4078498007"/>
                    </a:ext>
                  </a:extLst>
                </a:gridCol>
                <a:gridCol w="1814286">
                  <a:extLst>
                    <a:ext uri="{9D8B030D-6E8A-4147-A177-3AD203B41FA5}">
                      <a16:colId xmlns="" xmlns:a16="http://schemas.microsoft.com/office/drawing/2014/main" val="3973077055"/>
                    </a:ext>
                  </a:extLst>
                </a:gridCol>
              </a:tblGrid>
              <a:tr h="0">
                <a:tc>
                  <a:txBody>
                    <a:bodyPr/>
                    <a:lstStyle/>
                    <a:p>
                      <a:pPr algn="ctr"/>
                      <a:r>
                        <a:rPr lang="zh-CN" altLang="en-US" dirty="0">
                          <a:latin typeface="楷体" panose="02010609060101010101" pitchFamily="49" charset="-122"/>
                          <a:ea typeface="楷体" panose="02010609060101010101" pitchFamily="49" charset="-122"/>
                        </a:rPr>
                        <a:t>啤酒</a:t>
                      </a:r>
                      <a:endParaRPr lang="en-US" altLang="zh-CN" dirty="0">
                        <a:latin typeface="楷体" panose="02010609060101010101" pitchFamily="49" charset="-122"/>
                        <a:ea typeface="楷体" panose="02010609060101010101" pitchFamily="49" charset="-122"/>
                      </a:endParaRPr>
                    </a:p>
                    <a:p>
                      <a:pPr algn="ctr"/>
                      <a:r>
                        <a:rPr lang="en-US" altLang="zh-CN" dirty="0">
                          <a:latin typeface="楷体" panose="02010609060101010101" pitchFamily="49" charset="-122"/>
                          <a:ea typeface="楷体" panose="02010609060101010101" pitchFamily="49" charset="-122"/>
                        </a:rPr>
                        <a:t>V=10</a:t>
                      </a:r>
                      <a:endParaRPr lang="zh-CN" altLang="en-US" dirty="0">
                        <a:latin typeface="楷体" panose="02010609060101010101" pitchFamily="49" charset="-122"/>
                        <a:ea typeface="楷体" panose="02010609060101010101" pitchFamily="49" charset="-122"/>
                      </a:endParaRPr>
                    </a:p>
                  </a:txBody>
                  <a:tcPr anchor="ctr"/>
                </a:tc>
                <a:tc>
                  <a:txBody>
                    <a:bodyPr/>
                    <a:lstStyle/>
                    <a:p>
                      <a:pPr algn="ctr"/>
                      <a:r>
                        <a:rPr lang="zh-CN" altLang="en-US" dirty="0">
                          <a:latin typeface="楷体" panose="02010609060101010101" pitchFamily="49" charset="-122"/>
                          <a:ea typeface="楷体" panose="02010609060101010101" pitchFamily="49" charset="-122"/>
                        </a:rPr>
                        <a:t>剩余容量</a:t>
                      </a:r>
                      <a:endParaRPr lang="en-US" altLang="zh-CN" dirty="0">
                        <a:latin typeface="楷体" panose="02010609060101010101" pitchFamily="49" charset="-122"/>
                        <a:ea typeface="楷体" panose="02010609060101010101" pitchFamily="49" charset="-122"/>
                      </a:endParaRPr>
                    </a:p>
                    <a:p>
                      <a:pPr algn="ctr"/>
                      <a:r>
                        <a:rPr lang="en-US" altLang="zh-CN" dirty="0">
                          <a:latin typeface="楷体" panose="02010609060101010101" pitchFamily="49" charset="-122"/>
                          <a:ea typeface="楷体" panose="02010609060101010101" pitchFamily="49" charset="-122"/>
                        </a:rPr>
                        <a:t>V=3</a:t>
                      </a:r>
                      <a:endParaRPr lang="zh-CN" altLang="en-US" dirty="0">
                        <a:latin typeface="楷体" panose="02010609060101010101" pitchFamily="49" charset="-122"/>
                        <a:ea typeface="楷体" panose="02010609060101010101" pitchFamily="49" charset="-122"/>
                      </a:endParaRPr>
                    </a:p>
                  </a:txBody>
                  <a:tcPr anchor="ctr"/>
                </a:tc>
                <a:extLst>
                  <a:ext uri="{0D108BD9-81ED-4DB2-BD59-A6C34878D82A}">
                    <a16:rowId xmlns="" xmlns:a16="http://schemas.microsoft.com/office/drawing/2014/main" val="2445249894"/>
                  </a:ext>
                </a:extLst>
              </a:tr>
            </a:tbl>
          </a:graphicData>
        </a:graphic>
      </p:graphicFrame>
      <p:graphicFrame>
        <p:nvGraphicFramePr>
          <p:cNvPr id="14" name="表格 13">
            <a:extLst>
              <a:ext uri="{FF2B5EF4-FFF2-40B4-BE49-F238E27FC236}">
                <a16:creationId xmlns="" xmlns:a16="http://schemas.microsoft.com/office/drawing/2014/main" id="{732A6F05-EBA3-BCBA-6D52-330C9F3821FF}"/>
              </a:ext>
            </a:extLst>
          </p:cNvPr>
          <p:cNvGraphicFramePr>
            <a:graphicFrameLocks noGrp="1"/>
          </p:cNvGraphicFramePr>
          <p:nvPr>
            <p:extLst>
              <p:ext uri="{D42A27DB-BD31-4B8C-83A1-F6EECF244321}">
                <p14:modId xmlns:p14="http://schemas.microsoft.com/office/powerpoint/2010/main" val="1453591932"/>
              </p:ext>
            </p:extLst>
          </p:nvPr>
        </p:nvGraphicFramePr>
        <p:xfrm>
          <a:off x="740228" y="4020456"/>
          <a:ext cx="3628572" cy="640080"/>
        </p:xfrm>
        <a:graphic>
          <a:graphicData uri="http://schemas.openxmlformats.org/drawingml/2006/table">
            <a:tbl>
              <a:tblPr firstRow="1" bandRow="1">
                <a:tableStyleId>{5C22544A-7EE6-4342-B048-85BDC9FD1C3A}</a:tableStyleId>
              </a:tblPr>
              <a:tblGrid>
                <a:gridCol w="1209524">
                  <a:extLst>
                    <a:ext uri="{9D8B030D-6E8A-4147-A177-3AD203B41FA5}">
                      <a16:colId xmlns="" xmlns:a16="http://schemas.microsoft.com/office/drawing/2014/main" val="4078498007"/>
                    </a:ext>
                  </a:extLst>
                </a:gridCol>
                <a:gridCol w="1209524">
                  <a:extLst>
                    <a:ext uri="{9D8B030D-6E8A-4147-A177-3AD203B41FA5}">
                      <a16:colId xmlns="" xmlns:a16="http://schemas.microsoft.com/office/drawing/2014/main" val="3973077055"/>
                    </a:ext>
                  </a:extLst>
                </a:gridCol>
                <a:gridCol w="1209524">
                  <a:extLst>
                    <a:ext uri="{9D8B030D-6E8A-4147-A177-3AD203B41FA5}">
                      <a16:colId xmlns="" xmlns:a16="http://schemas.microsoft.com/office/drawing/2014/main" val="60266511"/>
                    </a:ext>
                  </a:extLst>
                </a:gridCol>
              </a:tblGrid>
              <a:tr h="0">
                <a:tc>
                  <a:txBody>
                    <a:bodyPr/>
                    <a:lstStyle/>
                    <a:p>
                      <a:pPr algn="ctr"/>
                      <a:r>
                        <a:rPr lang="zh-CN" altLang="en-US" dirty="0">
                          <a:latin typeface="楷体" panose="02010609060101010101" pitchFamily="49" charset="-122"/>
                          <a:ea typeface="楷体" panose="02010609060101010101" pitchFamily="49" charset="-122"/>
                        </a:rPr>
                        <a:t>饼干</a:t>
                      </a:r>
                      <a:endParaRPr lang="en-US" altLang="zh-CN" dirty="0">
                        <a:latin typeface="楷体" panose="02010609060101010101" pitchFamily="49" charset="-122"/>
                        <a:ea typeface="楷体" panose="02010609060101010101" pitchFamily="49" charset="-122"/>
                      </a:endParaRPr>
                    </a:p>
                    <a:p>
                      <a:pPr algn="ctr"/>
                      <a:r>
                        <a:rPr lang="en-US" altLang="zh-CN" dirty="0">
                          <a:latin typeface="楷体" panose="02010609060101010101" pitchFamily="49" charset="-122"/>
                          <a:ea typeface="楷体" panose="02010609060101010101" pitchFamily="49" charset="-122"/>
                        </a:rPr>
                        <a:t>V=4</a:t>
                      </a:r>
                      <a:endParaRPr lang="zh-CN" altLang="en-US" dirty="0">
                        <a:latin typeface="楷体" panose="02010609060101010101" pitchFamily="49" charset="-122"/>
                        <a:ea typeface="楷体" panose="02010609060101010101" pitchFamily="49" charset="-122"/>
                      </a:endParaRPr>
                    </a:p>
                  </a:txBody>
                  <a:tcPr anchor="ctr"/>
                </a:tc>
                <a:tc>
                  <a:txBody>
                    <a:bodyPr/>
                    <a:lstStyle/>
                    <a:p>
                      <a:pPr algn="ctr"/>
                      <a:r>
                        <a:rPr lang="zh-CN" altLang="en-US" dirty="0">
                          <a:latin typeface="楷体" panose="02010609060101010101" pitchFamily="49" charset="-122"/>
                          <a:ea typeface="楷体" panose="02010609060101010101" pitchFamily="49" charset="-122"/>
                        </a:rPr>
                        <a:t>面包</a:t>
                      </a:r>
                      <a:endParaRPr lang="en-US" altLang="zh-CN" dirty="0">
                        <a:latin typeface="楷体" panose="02010609060101010101" pitchFamily="49" charset="-122"/>
                        <a:ea typeface="楷体" panose="02010609060101010101" pitchFamily="49" charset="-122"/>
                      </a:endParaRPr>
                    </a:p>
                    <a:p>
                      <a:pPr algn="ctr"/>
                      <a:r>
                        <a:rPr lang="en-US" altLang="zh-CN" dirty="0">
                          <a:latin typeface="楷体" panose="02010609060101010101" pitchFamily="49" charset="-122"/>
                          <a:ea typeface="楷体" panose="02010609060101010101" pitchFamily="49" charset="-122"/>
                        </a:rPr>
                        <a:t>V=4</a:t>
                      </a:r>
                      <a:endParaRPr lang="zh-CN" altLang="en-US" dirty="0">
                        <a:latin typeface="楷体" panose="02010609060101010101" pitchFamily="49" charset="-122"/>
                        <a:ea typeface="楷体" panose="02010609060101010101" pitchFamily="49" charset="-122"/>
                      </a:endParaRPr>
                    </a:p>
                  </a:txBody>
                  <a:tcPr anchor="ctr"/>
                </a:tc>
                <a:tc>
                  <a:txBody>
                    <a:bodyPr/>
                    <a:lstStyle/>
                    <a:p>
                      <a:pPr algn="ctr"/>
                      <a:r>
                        <a:rPr lang="zh-CN" altLang="en-US" dirty="0">
                          <a:latin typeface="楷体" panose="02010609060101010101" pitchFamily="49" charset="-122"/>
                          <a:ea typeface="楷体" panose="02010609060101010101" pitchFamily="49" charset="-122"/>
                        </a:rPr>
                        <a:t>牛奶</a:t>
                      </a:r>
                      <a:endParaRPr lang="en-US" altLang="zh-CN" dirty="0">
                        <a:latin typeface="楷体" panose="02010609060101010101" pitchFamily="49" charset="-122"/>
                        <a:ea typeface="楷体" panose="02010609060101010101" pitchFamily="49" charset="-122"/>
                      </a:endParaRPr>
                    </a:p>
                    <a:p>
                      <a:pPr algn="ctr"/>
                      <a:r>
                        <a:rPr lang="en-US" altLang="zh-CN" dirty="0">
                          <a:latin typeface="楷体" panose="02010609060101010101" pitchFamily="49" charset="-122"/>
                          <a:ea typeface="楷体" panose="02010609060101010101" pitchFamily="49" charset="-122"/>
                        </a:rPr>
                        <a:t>V=5</a:t>
                      </a:r>
                      <a:endParaRPr lang="zh-CN" altLang="en-US" dirty="0">
                        <a:latin typeface="楷体" panose="02010609060101010101" pitchFamily="49" charset="-122"/>
                        <a:ea typeface="楷体" panose="02010609060101010101" pitchFamily="49" charset="-122"/>
                      </a:endParaRPr>
                    </a:p>
                  </a:txBody>
                  <a:tcPr anchor="ctr"/>
                </a:tc>
                <a:extLst>
                  <a:ext uri="{0D108BD9-81ED-4DB2-BD59-A6C34878D82A}">
                    <a16:rowId xmlns="" xmlns:a16="http://schemas.microsoft.com/office/drawing/2014/main" val="2445249894"/>
                  </a:ext>
                </a:extLst>
              </a:tr>
            </a:tbl>
          </a:graphicData>
        </a:graphic>
      </p:graphicFrame>
      <p:sp>
        <p:nvSpPr>
          <p:cNvPr id="15" name="文本框 14">
            <a:extLst>
              <a:ext uri="{FF2B5EF4-FFF2-40B4-BE49-F238E27FC236}">
                <a16:creationId xmlns="" xmlns:a16="http://schemas.microsoft.com/office/drawing/2014/main" id="{61C61D59-ED5B-3B97-F0D6-BED5FF9DB712}"/>
              </a:ext>
            </a:extLst>
          </p:cNvPr>
          <p:cNvSpPr txBox="1"/>
          <p:nvPr/>
        </p:nvSpPr>
        <p:spPr>
          <a:xfrm>
            <a:off x="4368800" y="5471179"/>
            <a:ext cx="4915864" cy="523220"/>
          </a:xfrm>
          <a:prstGeom prst="rect">
            <a:avLst/>
          </a:prstGeom>
          <a:solidFill>
            <a:srgbClr val="00B0F0"/>
          </a:solidFill>
        </p:spPr>
        <p:txBody>
          <a:bodyPr wrap="square" rtlCol="0">
            <a:spAutoFit/>
          </a:bodyPr>
          <a:lstStyle/>
          <a:p>
            <a:r>
              <a:rPr lang="en-US" altLang="zh-CN" sz="2800" b="1" dirty="0">
                <a:latin typeface="华文仿宋" panose="02010600040101010101" pitchFamily="2" charset="-122"/>
                <a:ea typeface="华文仿宋" panose="02010600040101010101" pitchFamily="2" charset="-122"/>
              </a:rPr>
              <a:t>0-1</a:t>
            </a:r>
            <a:r>
              <a:rPr lang="zh-CN" altLang="en-US" sz="2800" b="1" dirty="0">
                <a:latin typeface="华文仿宋" panose="02010600040101010101" pitchFamily="2" charset="-122"/>
                <a:ea typeface="华文仿宋" panose="02010600040101010101" pitchFamily="2" charset="-122"/>
              </a:rPr>
              <a:t>背包问题不能使用贪心算法</a:t>
            </a:r>
          </a:p>
        </p:txBody>
      </p:sp>
    </p:spTree>
    <p:extLst>
      <p:ext uri="{BB962C8B-B14F-4D97-AF65-F5344CB8AC3E}">
        <p14:creationId xmlns:p14="http://schemas.microsoft.com/office/powerpoint/2010/main" val="2355806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xmlns="" id="{2FD2E2F5-2BDA-490A-9FEA-1DB79FBDAD93}"/>
              </a:ext>
            </a:extLst>
          </p:cNvPr>
          <p:cNvSpPr txBox="1">
            <a:spLocks noChangeArrowheads="1"/>
          </p:cNvSpPr>
          <p:nvPr/>
        </p:nvSpPr>
        <p:spPr bwMode="auto">
          <a:xfrm>
            <a:off x="3660320" y="1145815"/>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defRPr/>
            </a:pPr>
            <a:r>
              <a:rPr lang="zh-CN" altLang="en-US" sz="3200" b="1" dirty="0">
                <a:solidFill>
                  <a:srgbClr val="002060"/>
                </a:solidFill>
                <a:latin typeface="Times New Roman" panose="02020603050405020304" pitchFamily="18" charset="0"/>
                <a:ea typeface="黑体" panose="02010609060101010101" pitchFamily="49" charset="-122"/>
              </a:rPr>
              <a:t>纲要</a:t>
            </a:r>
          </a:p>
        </p:txBody>
      </p:sp>
      <p:grpSp>
        <p:nvGrpSpPr>
          <p:cNvPr id="6147" name="Group 6">
            <a:extLst>
              <a:ext uri="{FF2B5EF4-FFF2-40B4-BE49-F238E27FC236}">
                <a16:creationId xmlns:a16="http://schemas.microsoft.com/office/drawing/2014/main" xmlns="" id="{F714D697-CE54-4FF6-B92A-93AE8BCA9F7B}"/>
              </a:ext>
            </a:extLst>
          </p:cNvPr>
          <p:cNvGrpSpPr>
            <a:grpSpLocks/>
          </p:cNvGrpSpPr>
          <p:nvPr/>
        </p:nvGrpSpPr>
        <p:grpSpPr bwMode="auto">
          <a:xfrm>
            <a:off x="3235220" y="2004727"/>
            <a:ext cx="6121400" cy="720725"/>
            <a:chOff x="1474" y="1298"/>
            <a:chExt cx="3357" cy="454"/>
          </a:xfrm>
        </p:grpSpPr>
        <p:grpSp>
          <p:nvGrpSpPr>
            <p:cNvPr id="6158" name="Group 19">
              <a:extLst>
                <a:ext uri="{FF2B5EF4-FFF2-40B4-BE49-F238E27FC236}">
                  <a16:creationId xmlns:a16="http://schemas.microsoft.com/office/drawing/2014/main" xmlns=""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a16="http://schemas.microsoft.com/office/drawing/2014/main" xmlns=""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61" name="AutoShape 3">
                <a:extLst>
                  <a:ext uri="{FF2B5EF4-FFF2-40B4-BE49-F238E27FC236}">
                    <a16:creationId xmlns:a16="http://schemas.microsoft.com/office/drawing/2014/main" xmlns=""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defRPr/>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9" name="Rectangle 13">
              <a:extLst>
                <a:ext uri="{FF2B5EF4-FFF2-40B4-BE49-F238E27FC236}">
                  <a16:creationId xmlns:a16="http://schemas.microsoft.com/office/drawing/2014/main" xmlns=""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r>
                <a:rPr lang="zh-CN" altLang="en-US" sz="2800" b="1" dirty="0">
                  <a:solidFill>
                    <a:srgbClr val="002060"/>
                  </a:solidFill>
                  <a:latin typeface="Times New Roman" panose="02020603050405020304" pitchFamily="18" charset="0"/>
                  <a:ea typeface="仿宋" panose="02010609060101010101" pitchFamily="49" charset="-122"/>
                </a:rPr>
                <a:t>一、贪心算法的原理</a:t>
              </a:r>
            </a:p>
          </p:txBody>
        </p:sp>
      </p:grpSp>
      <p:grpSp>
        <p:nvGrpSpPr>
          <p:cNvPr id="6149" name="Group 6">
            <a:extLst>
              <a:ext uri="{FF2B5EF4-FFF2-40B4-BE49-F238E27FC236}">
                <a16:creationId xmlns:a16="http://schemas.microsoft.com/office/drawing/2014/main" xmlns="" id="{6D8F2933-08BD-4405-8B13-CB9D70B6B985}"/>
              </a:ext>
            </a:extLst>
          </p:cNvPr>
          <p:cNvGrpSpPr>
            <a:grpSpLocks/>
          </p:cNvGrpSpPr>
          <p:nvPr/>
        </p:nvGrpSpPr>
        <p:grpSpPr bwMode="auto">
          <a:xfrm>
            <a:off x="3233633" y="2892161"/>
            <a:ext cx="6121400" cy="720725"/>
            <a:chOff x="1474" y="1298"/>
            <a:chExt cx="3357" cy="454"/>
          </a:xfrm>
        </p:grpSpPr>
        <p:grpSp>
          <p:nvGrpSpPr>
            <p:cNvPr id="6150" name="Group 19">
              <a:extLst>
                <a:ext uri="{FF2B5EF4-FFF2-40B4-BE49-F238E27FC236}">
                  <a16:creationId xmlns:a16="http://schemas.microsoft.com/office/drawing/2014/main" xmlns=""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a16="http://schemas.microsoft.com/office/drawing/2014/main" xmlns=""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53" name="AutoShape 3">
                <a:extLst>
                  <a:ext uri="{FF2B5EF4-FFF2-40B4-BE49-F238E27FC236}">
                    <a16:creationId xmlns:a16="http://schemas.microsoft.com/office/drawing/2014/main" xmlns=""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defRPr/>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1" name="Rectangle 13">
              <a:extLst>
                <a:ext uri="{FF2B5EF4-FFF2-40B4-BE49-F238E27FC236}">
                  <a16:creationId xmlns:a16="http://schemas.microsoft.com/office/drawing/2014/main" xmlns=""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r>
                <a:rPr lang="zh-CN" altLang="en-US" sz="2800" b="1" dirty="0">
                  <a:solidFill>
                    <a:srgbClr val="002060"/>
                  </a:solidFill>
                  <a:latin typeface="Times New Roman" panose="02020603050405020304" pitchFamily="18" charset="0"/>
                  <a:ea typeface="仿宋" panose="02010609060101010101" pitchFamily="49" charset="-122"/>
                </a:rPr>
                <a:t>二、背包问题问题</a:t>
              </a:r>
            </a:p>
          </p:txBody>
        </p:sp>
      </p:grpSp>
      <p:grpSp>
        <p:nvGrpSpPr>
          <p:cNvPr id="18" name="Group 18">
            <a:extLst>
              <a:ext uri="{FF2B5EF4-FFF2-40B4-BE49-F238E27FC236}">
                <a16:creationId xmlns:a16="http://schemas.microsoft.com/office/drawing/2014/main" xmlns="" id="{7D449A68-E818-4497-880E-ED195E79A633}"/>
              </a:ext>
            </a:extLst>
          </p:cNvPr>
          <p:cNvGrpSpPr>
            <a:grpSpLocks/>
          </p:cNvGrpSpPr>
          <p:nvPr/>
        </p:nvGrpSpPr>
        <p:grpSpPr bwMode="auto">
          <a:xfrm>
            <a:off x="3233633" y="3779595"/>
            <a:ext cx="6127750" cy="682625"/>
            <a:chOff x="0" y="0"/>
            <a:chExt cx="9810" cy="1634"/>
          </a:xfrm>
        </p:grpSpPr>
        <p:grpSp>
          <p:nvGrpSpPr>
            <p:cNvPr id="19" name="Group 19">
              <a:extLst>
                <a:ext uri="{FF2B5EF4-FFF2-40B4-BE49-F238E27FC236}">
                  <a16:creationId xmlns:a16="http://schemas.microsoft.com/office/drawing/2014/main" xmlns=""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a16="http://schemas.microsoft.com/office/drawing/2014/main" xmlns=""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endParaRPr lang="zh-CN" altLang="en-US" sz="2800" b="1">
                  <a:solidFill>
                    <a:srgbClr val="000000"/>
                  </a:solidFill>
                  <a:latin typeface="Times New Roman" panose="02020603050405020304" pitchFamily="18" charset="0"/>
                  <a:ea typeface="华文楷体" panose="02010600040101010101" pitchFamily="2" charset="-122"/>
                </a:endParaRPr>
              </a:p>
            </p:txBody>
          </p:sp>
          <p:sp>
            <p:nvSpPr>
              <p:cNvPr id="22" name="AutoShape 3">
                <a:extLst>
                  <a:ext uri="{FF2B5EF4-FFF2-40B4-BE49-F238E27FC236}">
                    <a16:creationId xmlns:a16="http://schemas.microsoft.com/office/drawing/2014/main" xmlns=""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defRPr/>
                </a:pPr>
                <a:endParaRPr lang="zh-CN" altLang="zh-CN" sz="2800" b="1">
                  <a:solidFill>
                    <a:srgbClr val="1F497D"/>
                  </a:solidFill>
                  <a:latin typeface="Times New Roman" panose="02020603050405020304" pitchFamily="18" charset="0"/>
                  <a:ea typeface="华文楷体" panose="02010600040101010101" pitchFamily="2" charset="-122"/>
                </a:endParaRPr>
              </a:p>
            </p:txBody>
          </p:sp>
        </p:grpSp>
        <p:sp>
          <p:nvSpPr>
            <p:cNvPr id="20" name="Rectangle 13">
              <a:extLst>
                <a:ext uri="{FF2B5EF4-FFF2-40B4-BE49-F238E27FC236}">
                  <a16:creationId xmlns:a16="http://schemas.microsoft.com/office/drawing/2014/main" xmlns=""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r>
                <a:rPr lang="zh-CN" altLang="en-US" sz="2800" b="1" dirty="0">
                  <a:solidFill>
                    <a:srgbClr val="FF0000"/>
                  </a:solidFill>
                  <a:latin typeface="Times New Roman" panose="02020603050405020304" pitchFamily="18" charset="0"/>
                  <a:ea typeface="仿宋" panose="02010609060101010101" pitchFamily="49" charset="-122"/>
                </a:rPr>
                <a:t>三、活动选择问题</a:t>
              </a:r>
            </a:p>
          </p:txBody>
        </p:sp>
      </p:grpSp>
      <p:grpSp>
        <p:nvGrpSpPr>
          <p:cNvPr id="28" name="Group 18">
            <a:extLst>
              <a:ext uri="{FF2B5EF4-FFF2-40B4-BE49-F238E27FC236}">
                <a16:creationId xmlns:a16="http://schemas.microsoft.com/office/drawing/2014/main" xmlns="" id="{759FD932-6AC4-470D-83D3-86055FC5F43D}"/>
              </a:ext>
            </a:extLst>
          </p:cNvPr>
          <p:cNvGrpSpPr>
            <a:grpSpLocks/>
          </p:cNvGrpSpPr>
          <p:nvPr/>
        </p:nvGrpSpPr>
        <p:grpSpPr bwMode="auto">
          <a:xfrm>
            <a:off x="3230457" y="4630360"/>
            <a:ext cx="6127750" cy="682625"/>
            <a:chOff x="0" y="0"/>
            <a:chExt cx="9810" cy="1634"/>
          </a:xfrm>
        </p:grpSpPr>
        <p:grpSp>
          <p:nvGrpSpPr>
            <p:cNvPr id="29" name="Group 19">
              <a:extLst>
                <a:ext uri="{FF2B5EF4-FFF2-40B4-BE49-F238E27FC236}">
                  <a16:creationId xmlns:a16="http://schemas.microsoft.com/office/drawing/2014/main" xmlns="" id="{E47C334D-21BF-4AA9-AED3-878B8E943CB0}"/>
                </a:ext>
              </a:extLst>
            </p:cNvPr>
            <p:cNvGrpSpPr>
              <a:grpSpLocks/>
            </p:cNvGrpSpPr>
            <p:nvPr/>
          </p:nvGrpSpPr>
          <p:grpSpPr bwMode="auto">
            <a:xfrm>
              <a:off x="0" y="0"/>
              <a:ext cx="9810" cy="1634"/>
              <a:chOff x="0" y="90"/>
              <a:chExt cx="6228000" cy="1038263"/>
            </a:xfrm>
          </p:grpSpPr>
          <p:sp>
            <p:nvSpPr>
              <p:cNvPr id="31" name="AutoShape 3">
                <a:extLst>
                  <a:ext uri="{FF2B5EF4-FFF2-40B4-BE49-F238E27FC236}">
                    <a16:creationId xmlns:a16="http://schemas.microsoft.com/office/drawing/2014/main" xmlns="" id="{51A10F9A-0A5A-41CF-883B-305CBC102E16}"/>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endParaRPr lang="zh-CN" altLang="en-US" sz="2800" b="1">
                  <a:solidFill>
                    <a:srgbClr val="000000"/>
                  </a:solidFill>
                  <a:latin typeface="Times New Roman" panose="02020603050405020304" pitchFamily="18" charset="0"/>
                  <a:ea typeface="华文楷体" panose="02010600040101010101" pitchFamily="2" charset="-122"/>
                </a:endParaRPr>
              </a:p>
            </p:txBody>
          </p:sp>
          <p:sp>
            <p:nvSpPr>
              <p:cNvPr id="32" name="AutoShape 3">
                <a:extLst>
                  <a:ext uri="{FF2B5EF4-FFF2-40B4-BE49-F238E27FC236}">
                    <a16:creationId xmlns:a16="http://schemas.microsoft.com/office/drawing/2014/main" xmlns="" id="{C2C7F252-E61F-46E3-8A6A-3A1E96A6292E}"/>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defRPr/>
                </a:pPr>
                <a:endParaRPr lang="zh-CN" altLang="zh-CN" sz="2800" b="1">
                  <a:solidFill>
                    <a:srgbClr val="1F497D"/>
                  </a:solidFill>
                  <a:latin typeface="Times New Roman" panose="02020603050405020304" pitchFamily="18" charset="0"/>
                  <a:ea typeface="华文楷体" panose="02010600040101010101" pitchFamily="2" charset="-122"/>
                </a:endParaRPr>
              </a:p>
            </p:txBody>
          </p:sp>
        </p:grpSp>
        <p:sp>
          <p:nvSpPr>
            <p:cNvPr id="30" name="Rectangle 13">
              <a:extLst>
                <a:ext uri="{FF2B5EF4-FFF2-40B4-BE49-F238E27FC236}">
                  <a16:creationId xmlns:a16="http://schemas.microsoft.com/office/drawing/2014/main" xmlns="" id="{E02630E8-F377-4563-880B-B439F2DBF10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r>
                <a:rPr lang="zh-CN" altLang="en-US" sz="2800" b="1" dirty="0">
                  <a:solidFill>
                    <a:srgbClr val="101C56"/>
                  </a:solidFill>
                  <a:latin typeface="Times New Roman" panose="02020603050405020304" pitchFamily="18" charset="0"/>
                  <a:ea typeface="仿宋" panose="02010609060101010101" pitchFamily="49" charset="-122"/>
                </a:rPr>
                <a:t>四、最小生成树算法</a:t>
              </a:r>
            </a:p>
          </p:txBody>
        </p:sp>
      </p:grpSp>
    </p:spTree>
    <p:extLst>
      <p:ext uri="{BB962C8B-B14F-4D97-AF65-F5344CB8AC3E}">
        <p14:creationId xmlns:p14="http://schemas.microsoft.com/office/powerpoint/2010/main" val="280689796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问题背景</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279365" y="690806"/>
            <a:ext cx="10499481" cy="1194377"/>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会场出租</a:t>
            </a:r>
            <a:r>
              <a:rPr lang="en-US" altLang="zh-CN" kern="0" dirty="0">
                <a:solidFill>
                  <a:srgbClr val="FF0000"/>
                </a:solidFill>
                <a:latin typeface="华文仿宋" panose="02010600040101010101" pitchFamily="2" charset="-122"/>
                <a:ea typeface="华文仿宋" panose="02010600040101010101" pitchFamily="2" charset="-122"/>
              </a:rPr>
              <a:t>—</a:t>
            </a:r>
            <a:r>
              <a:rPr lang="zh-CN" altLang="en-US" kern="0" dirty="0">
                <a:solidFill>
                  <a:prstClr val="black"/>
                </a:solidFill>
                <a:latin typeface="华文仿宋" panose="02010600040101010101" pitchFamily="2" charset="-122"/>
                <a:ea typeface="华文仿宋" panose="02010600040101010101" pitchFamily="2" charset="-122"/>
              </a:rPr>
              <a:t>选择出租的活动时间不能冲突</a:t>
            </a:r>
          </a:p>
        </p:txBody>
      </p:sp>
      <p:graphicFrame>
        <p:nvGraphicFramePr>
          <p:cNvPr id="34" name="表格 34">
            <a:extLst>
              <a:ext uri="{FF2B5EF4-FFF2-40B4-BE49-F238E27FC236}">
                <a16:creationId xmlns:a16="http://schemas.microsoft.com/office/drawing/2014/main" xmlns="" id="{C92C0DB0-128E-041D-79F1-6FF579287C85}"/>
              </a:ext>
            </a:extLst>
          </p:cNvPr>
          <p:cNvGraphicFramePr>
            <a:graphicFrameLocks noGrp="1"/>
          </p:cNvGraphicFramePr>
          <p:nvPr>
            <p:extLst>
              <p:ext uri="{D42A27DB-BD31-4B8C-83A1-F6EECF244321}">
                <p14:modId xmlns:p14="http://schemas.microsoft.com/office/powerpoint/2010/main" val="4285409259"/>
              </p:ext>
            </p:extLst>
          </p:nvPr>
        </p:nvGraphicFramePr>
        <p:xfrm>
          <a:off x="1192641" y="5550114"/>
          <a:ext cx="812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xmlns="" val="8020498"/>
                    </a:ext>
                  </a:extLst>
                </a:gridCol>
                <a:gridCol w="508000">
                  <a:extLst>
                    <a:ext uri="{9D8B030D-6E8A-4147-A177-3AD203B41FA5}">
                      <a16:colId xmlns:a16="http://schemas.microsoft.com/office/drawing/2014/main" xmlns="" val="2251120160"/>
                    </a:ext>
                  </a:extLst>
                </a:gridCol>
                <a:gridCol w="508000">
                  <a:extLst>
                    <a:ext uri="{9D8B030D-6E8A-4147-A177-3AD203B41FA5}">
                      <a16:colId xmlns:a16="http://schemas.microsoft.com/office/drawing/2014/main" xmlns="" val="4272507667"/>
                    </a:ext>
                  </a:extLst>
                </a:gridCol>
                <a:gridCol w="508000">
                  <a:extLst>
                    <a:ext uri="{9D8B030D-6E8A-4147-A177-3AD203B41FA5}">
                      <a16:colId xmlns:a16="http://schemas.microsoft.com/office/drawing/2014/main" xmlns="" val="170616621"/>
                    </a:ext>
                  </a:extLst>
                </a:gridCol>
                <a:gridCol w="508000">
                  <a:extLst>
                    <a:ext uri="{9D8B030D-6E8A-4147-A177-3AD203B41FA5}">
                      <a16:colId xmlns:a16="http://schemas.microsoft.com/office/drawing/2014/main" xmlns="" val="200083822"/>
                    </a:ext>
                  </a:extLst>
                </a:gridCol>
                <a:gridCol w="508000">
                  <a:extLst>
                    <a:ext uri="{9D8B030D-6E8A-4147-A177-3AD203B41FA5}">
                      <a16:colId xmlns:a16="http://schemas.microsoft.com/office/drawing/2014/main" xmlns="" val="1753076400"/>
                    </a:ext>
                  </a:extLst>
                </a:gridCol>
                <a:gridCol w="508000">
                  <a:extLst>
                    <a:ext uri="{9D8B030D-6E8A-4147-A177-3AD203B41FA5}">
                      <a16:colId xmlns:a16="http://schemas.microsoft.com/office/drawing/2014/main" xmlns="" val="228928005"/>
                    </a:ext>
                  </a:extLst>
                </a:gridCol>
                <a:gridCol w="508000">
                  <a:extLst>
                    <a:ext uri="{9D8B030D-6E8A-4147-A177-3AD203B41FA5}">
                      <a16:colId xmlns:a16="http://schemas.microsoft.com/office/drawing/2014/main" xmlns="" val="1644801568"/>
                    </a:ext>
                  </a:extLst>
                </a:gridCol>
                <a:gridCol w="508000">
                  <a:extLst>
                    <a:ext uri="{9D8B030D-6E8A-4147-A177-3AD203B41FA5}">
                      <a16:colId xmlns:a16="http://schemas.microsoft.com/office/drawing/2014/main" xmlns="" val="2403156861"/>
                    </a:ext>
                  </a:extLst>
                </a:gridCol>
                <a:gridCol w="508000">
                  <a:extLst>
                    <a:ext uri="{9D8B030D-6E8A-4147-A177-3AD203B41FA5}">
                      <a16:colId xmlns:a16="http://schemas.microsoft.com/office/drawing/2014/main" xmlns="" val="1156833182"/>
                    </a:ext>
                  </a:extLst>
                </a:gridCol>
                <a:gridCol w="508000">
                  <a:extLst>
                    <a:ext uri="{9D8B030D-6E8A-4147-A177-3AD203B41FA5}">
                      <a16:colId xmlns:a16="http://schemas.microsoft.com/office/drawing/2014/main" xmlns="" val="757964618"/>
                    </a:ext>
                  </a:extLst>
                </a:gridCol>
                <a:gridCol w="508000">
                  <a:extLst>
                    <a:ext uri="{9D8B030D-6E8A-4147-A177-3AD203B41FA5}">
                      <a16:colId xmlns:a16="http://schemas.microsoft.com/office/drawing/2014/main" xmlns="" val="4258998817"/>
                    </a:ext>
                  </a:extLst>
                </a:gridCol>
                <a:gridCol w="508000">
                  <a:extLst>
                    <a:ext uri="{9D8B030D-6E8A-4147-A177-3AD203B41FA5}">
                      <a16:colId xmlns:a16="http://schemas.microsoft.com/office/drawing/2014/main" xmlns="" val="2256992866"/>
                    </a:ext>
                  </a:extLst>
                </a:gridCol>
                <a:gridCol w="508000">
                  <a:extLst>
                    <a:ext uri="{9D8B030D-6E8A-4147-A177-3AD203B41FA5}">
                      <a16:colId xmlns:a16="http://schemas.microsoft.com/office/drawing/2014/main" xmlns="" val="2620218547"/>
                    </a:ext>
                  </a:extLst>
                </a:gridCol>
                <a:gridCol w="508000">
                  <a:extLst>
                    <a:ext uri="{9D8B030D-6E8A-4147-A177-3AD203B41FA5}">
                      <a16:colId xmlns:a16="http://schemas.microsoft.com/office/drawing/2014/main" xmlns="" val="176189584"/>
                    </a:ext>
                  </a:extLst>
                </a:gridCol>
                <a:gridCol w="508000">
                  <a:extLst>
                    <a:ext uri="{9D8B030D-6E8A-4147-A177-3AD203B41FA5}">
                      <a16:colId xmlns:a16="http://schemas.microsoft.com/office/drawing/2014/main" xmlns="" val="80732299"/>
                    </a:ext>
                  </a:extLst>
                </a:gridCol>
              </a:tblGrid>
              <a:tr h="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xmlns="" val="3036438449"/>
                  </a:ext>
                </a:extLst>
              </a:tr>
            </a:tbl>
          </a:graphicData>
        </a:graphic>
      </p:graphicFrame>
      <p:sp>
        <p:nvSpPr>
          <p:cNvPr id="35" name="文本框 34">
            <a:extLst>
              <a:ext uri="{FF2B5EF4-FFF2-40B4-BE49-F238E27FC236}">
                <a16:creationId xmlns:a16="http://schemas.microsoft.com/office/drawing/2014/main" xmlns="" id="{8B9E764B-E992-AE01-AB3B-619F9EBA8E9C}"/>
              </a:ext>
            </a:extLst>
          </p:cNvPr>
          <p:cNvSpPr txBox="1"/>
          <p:nvPr/>
        </p:nvSpPr>
        <p:spPr>
          <a:xfrm>
            <a:off x="1112308" y="5903830"/>
            <a:ext cx="9806717" cy="338554"/>
          </a:xfrm>
          <a:prstGeom prst="rect">
            <a:avLst/>
          </a:prstGeom>
          <a:noFill/>
        </p:spPr>
        <p:txBody>
          <a:bodyPr wrap="square" rtlCol="0">
            <a:spAutoFit/>
          </a:bodyPr>
          <a:lstStyle/>
          <a:p>
            <a:r>
              <a:rPr lang="en-US" altLang="zh-CN" sz="1600" b="1" dirty="0">
                <a:solidFill>
                  <a:prstClr val="black"/>
                </a:solidFill>
              </a:rPr>
              <a:t>0      1        2        3      4       5        6      7       8      9       10     11      12    13     14    15     16               </a:t>
            </a:r>
            <a:r>
              <a:rPr lang="zh-CN" altLang="en-US" sz="1600" b="1" dirty="0">
                <a:solidFill>
                  <a:prstClr val="black"/>
                </a:solidFill>
              </a:rPr>
              <a:t>时间</a:t>
            </a:r>
          </a:p>
        </p:txBody>
      </p:sp>
      <p:graphicFrame>
        <p:nvGraphicFramePr>
          <p:cNvPr id="45" name="表格 45">
            <a:extLst>
              <a:ext uri="{FF2B5EF4-FFF2-40B4-BE49-F238E27FC236}">
                <a16:creationId xmlns:a16="http://schemas.microsoft.com/office/drawing/2014/main" xmlns="" id="{14436CA9-BAED-A21F-2182-31F236170FC2}"/>
              </a:ext>
            </a:extLst>
          </p:cNvPr>
          <p:cNvGraphicFramePr>
            <a:graphicFrameLocks noGrp="1"/>
          </p:cNvGraphicFramePr>
          <p:nvPr>
            <p:extLst>
              <p:ext uri="{D42A27DB-BD31-4B8C-83A1-F6EECF244321}">
                <p14:modId xmlns:p14="http://schemas.microsoft.com/office/powerpoint/2010/main" val="1190749555"/>
              </p:ext>
            </p:extLst>
          </p:nvPr>
        </p:nvGraphicFramePr>
        <p:xfrm>
          <a:off x="1192641" y="1470874"/>
          <a:ext cx="8128000" cy="4079240"/>
        </p:xfrm>
        <a:graphic>
          <a:graphicData uri="http://schemas.openxmlformats.org/drawingml/2006/table">
            <a:tbl>
              <a:tblPr firstRow="1" bandRow="1">
                <a:tableStyleId>{2D5ABB26-0587-4C30-8999-92F81FD0307C}</a:tableStyleId>
              </a:tblPr>
              <a:tblGrid>
                <a:gridCol w="508000">
                  <a:extLst>
                    <a:ext uri="{9D8B030D-6E8A-4147-A177-3AD203B41FA5}">
                      <a16:colId xmlns:a16="http://schemas.microsoft.com/office/drawing/2014/main" xmlns="" val="3256706144"/>
                    </a:ext>
                  </a:extLst>
                </a:gridCol>
                <a:gridCol w="508000">
                  <a:extLst>
                    <a:ext uri="{9D8B030D-6E8A-4147-A177-3AD203B41FA5}">
                      <a16:colId xmlns:a16="http://schemas.microsoft.com/office/drawing/2014/main" xmlns="" val="2167441749"/>
                    </a:ext>
                  </a:extLst>
                </a:gridCol>
                <a:gridCol w="508000">
                  <a:extLst>
                    <a:ext uri="{9D8B030D-6E8A-4147-A177-3AD203B41FA5}">
                      <a16:colId xmlns:a16="http://schemas.microsoft.com/office/drawing/2014/main" xmlns="" val="1783243128"/>
                    </a:ext>
                  </a:extLst>
                </a:gridCol>
                <a:gridCol w="508000">
                  <a:extLst>
                    <a:ext uri="{9D8B030D-6E8A-4147-A177-3AD203B41FA5}">
                      <a16:colId xmlns:a16="http://schemas.microsoft.com/office/drawing/2014/main" xmlns="" val="4215946206"/>
                    </a:ext>
                  </a:extLst>
                </a:gridCol>
                <a:gridCol w="508000">
                  <a:extLst>
                    <a:ext uri="{9D8B030D-6E8A-4147-A177-3AD203B41FA5}">
                      <a16:colId xmlns:a16="http://schemas.microsoft.com/office/drawing/2014/main" xmlns="" val="2992848403"/>
                    </a:ext>
                  </a:extLst>
                </a:gridCol>
                <a:gridCol w="508000">
                  <a:extLst>
                    <a:ext uri="{9D8B030D-6E8A-4147-A177-3AD203B41FA5}">
                      <a16:colId xmlns:a16="http://schemas.microsoft.com/office/drawing/2014/main" xmlns="" val="4079616052"/>
                    </a:ext>
                  </a:extLst>
                </a:gridCol>
                <a:gridCol w="508000">
                  <a:extLst>
                    <a:ext uri="{9D8B030D-6E8A-4147-A177-3AD203B41FA5}">
                      <a16:colId xmlns:a16="http://schemas.microsoft.com/office/drawing/2014/main" xmlns="" val="1618401843"/>
                    </a:ext>
                  </a:extLst>
                </a:gridCol>
                <a:gridCol w="508000">
                  <a:extLst>
                    <a:ext uri="{9D8B030D-6E8A-4147-A177-3AD203B41FA5}">
                      <a16:colId xmlns:a16="http://schemas.microsoft.com/office/drawing/2014/main" xmlns="" val="107780122"/>
                    </a:ext>
                  </a:extLst>
                </a:gridCol>
                <a:gridCol w="508000">
                  <a:extLst>
                    <a:ext uri="{9D8B030D-6E8A-4147-A177-3AD203B41FA5}">
                      <a16:colId xmlns:a16="http://schemas.microsoft.com/office/drawing/2014/main" xmlns="" val="2359442544"/>
                    </a:ext>
                  </a:extLst>
                </a:gridCol>
                <a:gridCol w="508000">
                  <a:extLst>
                    <a:ext uri="{9D8B030D-6E8A-4147-A177-3AD203B41FA5}">
                      <a16:colId xmlns:a16="http://schemas.microsoft.com/office/drawing/2014/main" xmlns="" val="52523050"/>
                    </a:ext>
                  </a:extLst>
                </a:gridCol>
                <a:gridCol w="508000">
                  <a:extLst>
                    <a:ext uri="{9D8B030D-6E8A-4147-A177-3AD203B41FA5}">
                      <a16:colId xmlns:a16="http://schemas.microsoft.com/office/drawing/2014/main" xmlns="" val="4284139495"/>
                    </a:ext>
                  </a:extLst>
                </a:gridCol>
                <a:gridCol w="508000">
                  <a:extLst>
                    <a:ext uri="{9D8B030D-6E8A-4147-A177-3AD203B41FA5}">
                      <a16:colId xmlns:a16="http://schemas.microsoft.com/office/drawing/2014/main" xmlns="" val="156766525"/>
                    </a:ext>
                  </a:extLst>
                </a:gridCol>
                <a:gridCol w="508000">
                  <a:extLst>
                    <a:ext uri="{9D8B030D-6E8A-4147-A177-3AD203B41FA5}">
                      <a16:colId xmlns:a16="http://schemas.microsoft.com/office/drawing/2014/main" xmlns="" val="4138285255"/>
                    </a:ext>
                  </a:extLst>
                </a:gridCol>
                <a:gridCol w="508000">
                  <a:extLst>
                    <a:ext uri="{9D8B030D-6E8A-4147-A177-3AD203B41FA5}">
                      <a16:colId xmlns:a16="http://schemas.microsoft.com/office/drawing/2014/main" xmlns="" val="948040038"/>
                    </a:ext>
                  </a:extLst>
                </a:gridCol>
                <a:gridCol w="508000">
                  <a:extLst>
                    <a:ext uri="{9D8B030D-6E8A-4147-A177-3AD203B41FA5}">
                      <a16:colId xmlns:a16="http://schemas.microsoft.com/office/drawing/2014/main" xmlns="" val="741696382"/>
                    </a:ext>
                  </a:extLst>
                </a:gridCol>
                <a:gridCol w="508000">
                  <a:extLst>
                    <a:ext uri="{9D8B030D-6E8A-4147-A177-3AD203B41FA5}">
                      <a16:colId xmlns:a16="http://schemas.microsoft.com/office/drawing/2014/main" xmlns="" val="3053534468"/>
                    </a:ext>
                  </a:extLst>
                </a:gridCol>
              </a:tblGrid>
              <a:tr h="370840">
                <a:tc>
                  <a:txBody>
                    <a:bodyPr/>
                    <a:lstStyle/>
                    <a:p>
                      <a:endParaRPr lang="zh-CN" alt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7344067"/>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13313969"/>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38161265"/>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58524674"/>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0783262"/>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13053871"/>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23893266"/>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68062138"/>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50366272"/>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64088053"/>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644028848"/>
                  </a:ext>
                </a:extLst>
              </a:tr>
            </a:tbl>
          </a:graphicData>
        </a:graphic>
      </p:graphicFrame>
      <p:graphicFrame>
        <p:nvGraphicFramePr>
          <p:cNvPr id="46" name="表格 45">
            <a:extLst>
              <a:ext uri="{FF2B5EF4-FFF2-40B4-BE49-F238E27FC236}">
                <a16:creationId xmlns:a16="http://schemas.microsoft.com/office/drawing/2014/main" xmlns="" id="{22DDEC72-734F-EB10-7D81-A7220179F30E}"/>
              </a:ext>
            </a:extLst>
          </p:cNvPr>
          <p:cNvGraphicFramePr>
            <a:graphicFrameLocks noGrp="1"/>
          </p:cNvGraphicFramePr>
          <p:nvPr>
            <p:extLst>
              <p:ext uri="{D42A27DB-BD31-4B8C-83A1-F6EECF244321}">
                <p14:modId xmlns:p14="http://schemas.microsoft.com/office/powerpoint/2010/main" val="210484722"/>
              </p:ext>
            </p:extLst>
          </p:nvPr>
        </p:nvGraphicFramePr>
        <p:xfrm>
          <a:off x="1706586" y="5184354"/>
          <a:ext cx="1524000" cy="3657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a1</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47" name="表格 46">
            <a:extLst>
              <a:ext uri="{FF2B5EF4-FFF2-40B4-BE49-F238E27FC236}">
                <a16:creationId xmlns:a16="http://schemas.microsoft.com/office/drawing/2014/main" xmlns="" id="{FE66F597-7B40-5F4D-5E4E-AA96E3D08313}"/>
              </a:ext>
            </a:extLst>
          </p:cNvPr>
          <p:cNvGraphicFramePr>
            <a:graphicFrameLocks noGrp="1"/>
          </p:cNvGraphicFramePr>
          <p:nvPr>
            <p:extLst>
              <p:ext uri="{D42A27DB-BD31-4B8C-83A1-F6EECF244321}">
                <p14:modId xmlns:p14="http://schemas.microsoft.com/office/powerpoint/2010/main" val="4092273439"/>
              </p:ext>
            </p:extLst>
          </p:nvPr>
        </p:nvGraphicFramePr>
        <p:xfrm>
          <a:off x="2722586" y="4818594"/>
          <a:ext cx="1016000" cy="3657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xmlns="" val="1462005737"/>
                    </a:ext>
                  </a:extLst>
                </a:gridCol>
              </a:tblGrid>
              <a:tr h="0">
                <a:tc>
                  <a:txBody>
                    <a:bodyPr/>
                    <a:lstStyle/>
                    <a:p>
                      <a:pPr algn="ctr"/>
                      <a:r>
                        <a:rPr lang="en-US" altLang="zh-CN" dirty="0">
                          <a:solidFill>
                            <a:schemeClr val="tx1"/>
                          </a:solidFill>
                        </a:rPr>
                        <a:t>a2</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3366210592"/>
                  </a:ext>
                </a:extLst>
              </a:tr>
            </a:tbl>
          </a:graphicData>
        </a:graphic>
      </p:graphicFrame>
      <p:graphicFrame>
        <p:nvGraphicFramePr>
          <p:cNvPr id="48" name="表格 47">
            <a:extLst>
              <a:ext uri="{FF2B5EF4-FFF2-40B4-BE49-F238E27FC236}">
                <a16:creationId xmlns:a16="http://schemas.microsoft.com/office/drawing/2014/main" xmlns="" id="{AF2F8C71-A56A-617D-27FF-389B738FB83B}"/>
              </a:ext>
            </a:extLst>
          </p:cNvPr>
          <p:cNvGraphicFramePr>
            <a:graphicFrameLocks noGrp="1"/>
          </p:cNvGraphicFramePr>
          <p:nvPr>
            <p:extLst>
              <p:ext uri="{D42A27DB-BD31-4B8C-83A1-F6EECF244321}">
                <p14:modId xmlns:p14="http://schemas.microsoft.com/office/powerpoint/2010/main" val="2936101823"/>
              </p:ext>
            </p:extLst>
          </p:nvPr>
        </p:nvGraphicFramePr>
        <p:xfrm>
          <a:off x="1192641" y="4445389"/>
          <a:ext cx="3048000" cy="3657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1270857208"/>
                    </a:ext>
                  </a:extLst>
                </a:gridCol>
              </a:tblGrid>
              <a:tr h="0">
                <a:tc>
                  <a:txBody>
                    <a:bodyPr/>
                    <a:lstStyle/>
                    <a:p>
                      <a:pPr algn="ctr"/>
                      <a:r>
                        <a:rPr lang="en-US" altLang="zh-CN" dirty="0">
                          <a:solidFill>
                            <a:schemeClr val="tx1"/>
                          </a:solidFill>
                        </a:rPr>
                        <a:t>a3</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3393805060"/>
                  </a:ext>
                </a:extLst>
              </a:tr>
            </a:tbl>
          </a:graphicData>
        </a:graphic>
      </p:graphicFrame>
      <p:graphicFrame>
        <p:nvGraphicFramePr>
          <p:cNvPr id="49" name="表格 48">
            <a:extLst>
              <a:ext uri="{FF2B5EF4-FFF2-40B4-BE49-F238E27FC236}">
                <a16:creationId xmlns:a16="http://schemas.microsoft.com/office/drawing/2014/main" xmlns="" id="{2B65E95B-E535-9E62-2747-1F8A62D92477}"/>
              </a:ext>
            </a:extLst>
          </p:cNvPr>
          <p:cNvGraphicFramePr>
            <a:graphicFrameLocks noGrp="1"/>
          </p:cNvGraphicFramePr>
          <p:nvPr>
            <p:extLst>
              <p:ext uri="{D42A27DB-BD31-4B8C-83A1-F6EECF244321}">
                <p14:modId xmlns:p14="http://schemas.microsoft.com/office/powerpoint/2010/main" val="291798185"/>
              </p:ext>
            </p:extLst>
          </p:nvPr>
        </p:nvGraphicFramePr>
        <p:xfrm>
          <a:off x="3230586" y="4069845"/>
          <a:ext cx="1524000" cy="3657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a4</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50" name="表格 49">
            <a:extLst>
              <a:ext uri="{FF2B5EF4-FFF2-40B4-BE49-F238E27FC236}">
                <a16:creationId xmlns:a16="http://schemas.microsoft.com/office/drawing/2014/main" xmlns="" id="{DBBB61C5-2D85-4B12-2C27-6B42D4859587}"/>
              </a:ext>
            </a:extLst>
          </p:cNvPr>
          <p:cNvGraphicFramePr>
            <a:graphicFrameLocks noGrp="1"/>
          </p:cNvGraphicFramePr>
          <p:nvPr>
            <p:extLst>
              <p:ext uri="{D42A27DB-BD31-4B8C-83A1-F6EECF244321}">
                <p14:modId xmlns:p14="http://schemas.microsoft.com/office/powerpoint/2010/main" val="3836460304"/>
              </p:ext>
            </p:extLst>
          </p:nvPr>
        </p:nvGraphicFramePr>
        <p:xfrm>
          <a:off x="2716641" y="3694301"/>
          <a:ext cx="3048000" cy="3657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a5</a:t>
                      </a:r>
                      <a:endParaRPr lang="zh-CN" altLang="en-US" dirty="0">
                        <a:solidFill>
                          <a:schemeClr val="tx1"/>
                        </a:solidFill>
                      </a:endParaRPr>
                    </a:p>
                  </a:txBody>
                  <a:tcPr>
                    <a:solidFill>
                      <a:srgbClr val="92D050"/>
                    </a:solidFill>
                  </a:tcPr>
                </a:tc>
                <a:extLst>
                  <a:ext uri="{0D108BD9-81ED-4DB2-BD59-A6C34878D82A}">
                    <a16:rowId xmlns:a16="http://schemas.microsoft.com/office/drawing/2014/main" xmlns="" val="2511687975"/>
                  </a:ext>
                </a:extLst>
              </a:tr>
            </a:tbl>
          </a:graphicData>
        </a:graphic>
      </p:graphicFrame>
      <p:graphicFrame>
        <p:nvGraphicFramePr>
          <p:cNvPr id="51" name="表格 50">
            <a:extLst>
              <a:ext uri="{FF2B5EF4-FFF2-40B4-BE49-F238E27FC236}">
                <a16:creationId xmlns:a16="http://schemas.microsoft.com/office/drawing/2014/main" xmlns="" id="{5FE67667-F21D-AD17-E865-8A0B3FAA5B35}"/>
              </a:ext>
            </a:extLst>
          </p:cNvPr>
          <p:cNvGraphicFramePr>
            <a:graphicFrameLocks noGrp="1"/>
          </p:cNvGraphicFramePr>
          <p:nvPr>
            <p:extLst>
              <p:ext uri="{D42A27DB-BD31-4B8C-83A1-F6EECF244321}">
                <p14:modId xmlns:p14="http://schemas.microsoft.com/office/powerpoint/2010/main" val="172622286"/>
              </p:ext>
            </p:extLst>
          </p:nvPr>
        </p:nvGraphicFramePr>
        <p:xfrm>
          <a:off x="3738585" y="3318757"/>
          <a:ext cx="2026055" cy="365760"/>
        </p:xfrm>
        <a:graphic>
          <a:graphicData uri="http://schemas.openxmlformats.org/drawingml/2006/table">
            <a:tbl>
              <a:tblPr firstRow="1" bandRow="1">
                <a:tableStyleId>{5C22544A-7EE6-4342-B048-85BDC9FD1C3A}</a:tableStyleId>
              </a:tblPr>
              <a:tblGrid>
                <a:gridCol w="2026055">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a6</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52" name="表格 51">
            <a:extLst>
              <a:ext uri="{FF2B5EF4-FFF2-40B4-BE49-F238E27FC236}">
                <a16:creationId xmlns:a16="http://schemas.microsoft.com/office/drawing/2014/main" xmlns="" id="{901BF1AC-DF2F-95D8-9296-22A934F65DBF}"/>
              </a:ext>
            </a:extLst>
          </p:cNvPr>
          <p:cNvGraphicFramePr>
            <a:graphicFrameLocks noGrp="1"/>
          </p:cNvGraphicFramePr>
          <p:nvPr>
            <p:extLst>
              <p:ext uri="{D42A27DB-BD31-4B8C-83A1-F6EECF244321}">
                <p14:modId xmlns:p14="http://schemas.microsoft.com/office/powerpoint/2010/main" val="3841529749"/>
              </p:ext>
            </p:extLst>
          </p:nvPr>
        </p:nvGraphicFramePr>
        <p:xfrm>
          <a:off x="4240640" y="2962781"/>
          <a:ext cx="2026055" cy="365760"/>
        </p:xfrm>
        <a:graphic>
          <a:graphicData uri="http://schemas.openxmlformats.org/drawingml/2006/table">
            <a:tbl>
              <a:tblPr firstRow="1" bandRow="1">
                <a:tableStyleId>{5C22544A-7EE6-4342-B048-85BDC9FD1C3A}</a:tableStyleId>
              </a:tblPr>
              <a:tblGrid>
                <a:gridCol w="2026055">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a7</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53" name="表格 52">
            <a:extLst>
              <a:ext uri="{FF2B5EF4-FFF2-40B4-BE49-F238E27FC236}">
                <a16:creationId xmlns:a16="http://schemas.microsoft.com/office/drawing/2014/main" xmlns="" id="{FCC50A6A-C5B5-9DEA-6F64-4F037CB9B74F}"/>
              </a:ext>
            </a:extLst>
          </p:cNvPr>
          <p:cNvGraphicFramePr>
            <a:graphicFrameLocks noGrp="1"/>
          </p:cNvGraphicFramePr>
          <p:nvPr>
            <p:extLst>
              <p:ext uri="{D42A27DB-BD31-4B8C-83A1-F6EECF244321}">
                <p14:modId xmlns:p14="http://schemas.microsoft.com/office/powerpoint/2010/main" val="470991036"/>
              </p:ext>
            </p:extLst>
          </p:nvPr>
        </p:nvGraphicFramePr>
        <p:xfrm>
          <a:off x="5253667" y="2577453"/>
          <a:ext cx="1524000" cy="3657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a8</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54" name="表格 53">
            <a:extLst>
              <a:ext uri="{FF2B5EF4-FFF2-40B4-BE49-F238E27FC236}">
                <a16:creationId xmlns:a16="http://schemas.microsoft.com/office/drawing/2014/main" xmlns="" id="{363608D7-5FFD-564A-3285-BC5F3F1FA054}"/>
              </a:ext>
            </a:extLst>
          </p:cNvPr>
          <p:cNvGraphicFramePr>
            <a:graphicFrameLocks noGrp="1"/>
          </p:cNvGraphicFramePr>
          <p:nvPr>
            <p:extLst>
              <p:ext uri="{D42A27DB-BD31-4B8C-83A1-F6EECF244321}">
                <p14:modId xmlns:p14="http://schemas.microsoft.com/office/powerpoint/2010/main" val="1401627898"/>
              </p:ext>
            </p:extLst>
          </p:nvPr>
        </p:nvGraphicFramePr>
        <p:xfrm>
          <a:off x="5253667" y="2187822"/>
          <a:ext cx="2017990" cy="365760"/>
        </p:xfrm>
        <a:graphic>
          <a:graphicData uri="http://schemas.openxmlformats.org/drawingml/2006/table">
            <a:tbl>
              <a:tblPr firstRow="1" bandRow="1">
                <a:tableStyleId>{5C22544A-7EE6-4342-B048-85BDC9FD1C3A}</a:tableStyleId>
              </a:tblPr>
              <a:tblGrid>
                <a:gridCol w="2017990">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a9</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55" name="表格 54">
            <a:extLst>
              <a:ext uri="{FF2B5EF4-FFF2-40B4-BE49-F238E27FC236}">
                <a16:creationId xmlns:a16="http://schemas.microsoft.com/office/drawing/2014/main" xmlns="" id="{D69E4DCE-61B4-8DEB-825B-51F64F86B9E1}"/>
              </a:ext>
            </a:extLst>
          </p:cNvPr>
          <p:cNvGraphicFramePr>
            <a:graphicFrameLocks noGrp="1"/>
          </p:cNvGraphicFramePr>
          <p:nvPr>
            <p:extLst>
              <p:ext uri="{D42A27DB-BD31-4B8C-83A1-F6EECF244321}">
                <p14:modId xmlns:p14="http://schemas.microsoft.com/office/powerpoint/2010/main" val="1646742096"/>
              </p:ext>
            </p:extLst>
          </p:nvPr>
        </p:nvGraphicFramePr>
        <p:xfrm>
          <a:off x="2226049" y="1825603"/>
          <a:ext cx="6073072" cy="365760"/>
        </p:xfrm>
        <a:graphic>
          <a:graphicData uri="http://schemas.openxmlformats.org/drawingml/2006/table">
            <a:tbl>
              <a:tblPr firstRow="1" bandRow="1">
                <a:tableStyleId>{5C22544A-7EE6-4342-B048-85BDC9FD1C3A}</a:tableStyleId>
              </a:tblPr>
              <a:tblGrid>
                <a:gridCol w="6073072">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a10</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56" name="表格 55">
            <a:extLst>
              <a:ext uri="{FF2B5EF4-FFF2-40B4-BE49-F238E27FC236}">
                <a16:creationId xmlns:a16="http://schemas.microsoft.com/office/drawing/2014/main" xmlns="" id="{13F43985-6E9F-7794-9CA8-001F90D67E22}"/>
              </a:ext>
            </a:extLst>
          </p:cNvPr>
          <p:cNvGraphicFramePr>
            <a:graphicFrameLocks noGrp="1"/>
          </p:cNvGraphicFramePr>
          <p:nvPr>
            <p:extLst>
              <p:ext uri="{D42A27DB-BD31-4B8C-83A1-F6EECF244321}">
                <p14:modId xmlns:p14="http://schemas.microsoft.com/office/powerpoint/2010/main" val="2204587214"/>
              </p:ext>
            </p:extLst>
          </p:nvPr>
        </p:nvGraphicFramePr>
        <p:xfrm>
          <a:off x="7271657" y="1447003"/>
          <a:ext cx="2048984" cy="365760"/>
        </p:xfrm>
        <a:graphic>
          <a:graphicData uri="http://schemas.openxmlformats.org/drawingml/2006/table">
            <a:tbl>
              <a:tblPr firstRow="1" bandRow="1">
                <a:tableStyleId>{5C22544A-7EE6-4342-B048-85BDC9FD1C3A}</a:tableStyleId>
              </a:tblPr>
              <a:tblGrid>
                <a:gridCol w="2048984">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a11</a:t>
                      </a:r>
                      <a:endParaRPr lang="zh-CN" altLang="en-US" dirty="0">
                        <a:solidFill>
                          <a:schemeClr val="tx1"/>
                        </a:solidFill>
                      </a:endParaRPr>
                    </a:p>
                  </a:txBody>
                  <a:tcPr>
                    <a:solidFill>
                      <a:srgbClr val="92D050"/>
                    </a:solidFill>
                  </a:tcPr>
                </a:tc>
                <a:extLst>
                  <a:ext uri="{0D108BD9-81ED-4DB2-BD59-A6C34878D82A}">
                    <a16:rowId xmlns:a16="http://schemas.microsoft.com/office/drawing/2014/main" xmlns="" val="2511687975"/>
                  </a:ext>
                </a:extLst>
              </a:tr>
            </a:tbl>
          </a:graphicData>
        </a:graphic>
      </p:graphicFrame>
      <p:sp>
        <p:nvSpPr>
          <p:cNvPr id="57" name="右大括号 56">
            <a:extLst>
              <a:ext uri="{FF2B5EF4-FFF2-40B4-BE49-F238E27FC236}">
                <a16:creationId xmlns:a16="http://schemas.microsoft.com/office/drawing/2014/main" xmlns="" id="{74DAB22A-1044-52AF-3674-4ECB85BDA2ED}"/>
              </a:ext>
            </a:extLst>
          </p:cNvPr>
          <p:cNvSpPr/>
          <p:nvPr/>
        </p:nvSpPr>
        <p:spPr>
          <a:xfrm>
            <a:off x="9608457" y="1447003"/>
            <a:ext cx="319314" cy="390876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prstClr val="black"/>
              </a:solidFill>
            </a:endParaRPr>
          </a:p>
        </p:txBody>
      </p:sp>
      <p:sp>
        <p:nvSpPr>
          <p:cNvPr id="58" name="文本框 57">
            <a:extLst>
              <a:ext uri="{FF2B5EF4-FFF2-40B4-BE49-F238E27FC236}">
                <a16:creationId xmlns:a16="http://schemas.microsoft.com/office/drawing/2014/main" xmlns="" id="{AB8AE260-92D6-FB4B-D6EF-87A01BE08C06}"/>
              </a:ext>
            </a:extLst>
          </p:cNvPr>
          <p:cNvSpPr txBox="1"/>
          <p:nvPr/>
        </p:nvSpPr>
        <p:spPr>
          <a:xfrm>
            <a:off x="10084453" y="3251145"/>
            <a:ext cx="1669143" cy="369332"/>
          </a:xfrm>
          <a:prstGeom prst="rect">
            <a:avLst/>
          </a:prstGeom>
          <a:noFill/>
        </p:spPr>
        <p:txBody>
          <a:bodyPr wrap="square" rtlCol="0">
            <a:spAutoFit/>
          </a:bodyPr>
          <a:lstStyle/>
          <a:p>
            <a:r>
              <a:rPr lang="zh-CN" altLang="en-US" b="1" dirty="0">
                <a:solidFill>
                  <a:prstClr val="black"/>
                </a:solidFill>
                <a:latin typeface="楷体" panose="02010609060101010101" pitchFamily="49" charset="-122"/>
                <a:ea typeface="楷体" panose="02010609060101010101" pitchFamily="49" charset="-122"/>
              </a:rPr>
              <a:t>活动时间跨度</a:t>
            </a:r>
          </a:p>
        </p:txBody>
      </p:sp>
      <p:sp>
        <p:nvSpPr>
          <p:cNvPr id="59" name="文本框 58">
            <a:extLst>
              <a:ext uri="{FF2B5EF4-FFF2-40B4-BE49-F238E27FC236}">
                <a16:creationId xmlns:a16="http://schemas.microsoft.com/office/drawing/2014/main" xmlns="" id="{2299F437-DAC7-2566-B622-2DEC7D527A55}"/>
              </a:ext>
            </a:extLst>
          </p:cNvPr>
          <p:cNvSpPr txBox="1"/>
          <p:nvPr/>
        </p:nvSpPr>
        <p:spPr>
          <a:xfrm>
            <a:off x="6967030" y="3434114"/>
            <a:ext cx="2026055" cy="1569660"/>
          </a:xfrm>
          <a:prstGeom prst="rect">
            <a:avLst/>
          </a:prstGeom>
          <a:noFill/>
        </p:spPr>
        <p:txBody>
          <a:bodyPr wrap="square" rtlCol="0">
            <a:spAutoFit/>
          </a:bodyPr>
          <a:lstStyle/>
          <a:p>
            <a:r>
              <a:rPr lang="zh-CN" altLang="en-US" sz="3200" b="1" dirty="0">
                <a:solidFill>
                  <a:srgbClr val="FF0000"/>
                </a:solidFill>
                <a:latin typeface="楷体" panose="02010609060101010101" pitchFamily="49" charset="-122"/>
                <a:ea typeface="楷体" panose="02010609060101010101" pitchFamily="49" charset="-122"/>
              </a:rPr>
              <a:t>怎样才能选择更多的活动？</a:t>
            </a:r>
          </a:p>
        </p:txBody>
      </p:sp>
    </p:spTree>
    <p:extLst>
      <p:ext uri="{BB962C8B-B14F-4D97-AF65-F5344CB8AC3E}">
        <p14:creationId xmlns:p14="http://schemas.microsoft.com/office/powerpoint/2010/main" val="394202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问题定义</a:t>
            </a:r>
          </a:p>
        </p:txBody>
      </p:sp>
      <mc:AlternateContent xmlns:mc="http://schemas.openxmlformats.org/markup-compatibility/2006" xmlns:a14="http://schemas.microsoft.com/office/drawing/2010/main">
        <mc:Choice Requires="a14">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7" y="1127909"/>
                <a:ext cx="10499481" cy="254420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活动</a:t>
                </a: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设</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S={</a:t>
                </a:r>
                <a14:m>
                  <m:oMath xmlns:m="http://schemas.openxmlformats.org/officeDocument/2006/math">
                    <m:sSub>
                      <m:sSubPr>
                        <m:ctrlPr>
                          <a:rPr lang="en-US" altLang="zh-CN" sz="2400" i="1" kern="0" smtClea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𝟏</m:t>
                        </m:r>
                      </m:sub>
                    </m:s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m:t>
                    </m:r>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𝟐</m:t>
                        </m:r>
                      </m:sub>
                    </m:sSub>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a:t>
                </a:r>
                <a:r>
                  <a:rPr lang="en-US" altLang="zh-CN" sz="2400" kern="0" dirty="0">
                    <a:solidFill>
                      <a:prstClr val="black"/>
                    </a:solidFill>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𝒏</m:t>
                        </m:r>
                      </m:sub>
                    </m:sSub>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是</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n</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个活动的集合，各个活动使用同一个资源，资源在同一</a:t>
                </a:r>
                <a:endPar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时间只能为一个活动使用，每个活动</a:t>
                </a:r>
                <a:r>
                  <a:rPr lang="en-US" altLang="zh-CN" sz="2400" kern="0" dirty="0" err="1">
                    <a:solidFill>
                      <a:prstClr val="black"/>
                    </a:solidFill>
                    <a:latin typeface="Cambria" panose="02040503050406030204" pitchFamily="18" charset="0"/>
                    <a:ea typeface="华文仿宋" panose="02010600040101010101" pitchFamily="2" charset="-122"/>
                    <a:cs typeface="Times New Roman" panose="02020603050405020304" pitchFamily="18" charset="0"/>
                  </a:rPr>
                  <a:t>i</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有起始时间</a:t>
                </a:r>
                <a14:m>
                  <m:oMath xmlns:m="http://schemas.openxmlformats.org/officeDocument/2006/math">
                    <m:sSub>
                      <m:sSubPr>
                        <m:ctrlPr>
                          <a:rPr lang="en-US" altLang="zh-CN" sz="2400" i="1" kern="0" smtClean="0">
                            <a:solidFill>
                              <a:prstClr val="black"/>
                            </a:solidFill>
                            <a:latin typeface="Cambria Math"/>
                            <a:ea typeface="华文仿宋" panose="02010600040101010101" pitchFamily="2" charset="-122"/>
                            <a:cs typeface="Times New Roman" panose="02020603050405020304" pitchFamily="18" charset="0"/>
                          </a:rPr>
                        </m:ctrlPr>
                      </m:sSubPr>
                      <m:e>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s</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终止时间</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endParaRPr lang="en-US" altLang="zh-CN" sz="2400" kern="0" dirty="0">
                  <a:solidFill>
                    <a:srgbClr val="002060"/>
                  </a:solidFill>
                  <a:latin typeface="Cambria" panose="02040503050406030204" pitchFamily="18" charset="0"/>
                  <a:ea typeface="华文仿宋" panose="02010600040101010101" pitchFamily="2" charset="-122"/>
                  <a:cs typeface="Times New Roman" panose="02020603050405020304" pitchFamily="18" charset="0"/>
                </a:endParaRPr>
              </a:p>
              <a:p>
                <a:pPr algn="ctr">
                  <a:lnSpc>
                    <a:spcPct val="150000"/>
                  </a:lnSpc>
                  <a:buClr>
                    <a:srgbClr val="666600"/>
                  </a:buClr>
                  <a:buFont typeface="Wingdings" panose="05000000000000000000" pitchFamily="2" charset="2"/>
                  <a:buNone/>
                  <a:defRPr/>
                </a:pPr>
                <a14:m>
                  <m:oMath xmlns:m="http://schemas.openxmlformats.org/officeDocument/2006/math">
                    <m:sSub>
                      <m:sSubPr>
                        <m:ctrlPr>
                          <a:rPr lang="en-US" altLang="zh-CN" sz="2400" i="1" kern="0" smtClean="0">
                            <a:solidFill>
                              <a:srgbClr val="FF0000"/>
                            </a:solidFill>
                            <a:latin typeface="Cambria Math"/>
                            <a:ea typeface="华文仿宋" panose="02010600040101010101" pitchFamily="2" charset="-122"/>
                            <a:cs typeface="Times New Roman" panose="02020603050405020304" pitchFamily="18" charset="0"/>
                          </a:rPr>
                        </m:ctrlPr>
                      </m:sSubPr>
                      <m:e>
                        <m:r>
                          <m:rPr>
                            <m:sty m:val="p"/>
                          </m:rP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s</m:t>
                        </m:r>
                      </m:e>
                      <m:sub>
                        <m: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en-US" altLang="zh-CN" sz="2400" kern="0" dirty="0">
                    <a:solidFill>
                      <a:srgbClr val="FF0000"/>
                    </a:solidFill>
                    <a:latin typeface="Cambria" panose="02040503050406030204" pitchFamily="18" charset="0"/>
                    <a:ea typeface="华文仿宋" panose="02010600040101010101" pitchFamily="2" charset="-122"/>
                    <a:cs typeface="Calibri" panose="020F0502020204030204" pitchFamily="34" charset="0"/>
                  </a:rPr>
                  <a:t>≤</a:t>
                </a:r>
                <a:r>
                  <a:rPr lang="en-US" altLang="zh-CN"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solidFill>
                              <a:srgbClr val="FF0000"/>
                            </a:solidFill>
                            <a:latin typeface="Cambria Math"/>
                            <a:ea typeface="华文仿宋" panose="02010600040101010101" pitchFamily="2" charset="-122"/>
                            <a:cs typeface="Times New Roman" panose="02020603050405020304" pitchFamily="18" charset="0"/>
                          </a:rPr>
                        </m:ctrlPr>
                      </m:sSubPr>
                      <m:e>
                        <m: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𝒇</m:t>
                        </m:r>
                      </m:e>
                      <m:sub>
                        <m: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endParaRPr lang="en-US" altLang="zh-CN" sz="2400" kern="0" dirty="0">
                  <a:solidFill>
                    <a:srgbClr val="002060"/>
                  </a:solidFill>
                  <a:latin typeface="Cambria" panose="02040503050406030204" pitchFamily="18" charset="0"/>
                  <a:ea typeface="华文仿宋" panose="02010600040101010101" pitchFamily="2" charset="-122"/>
                  <a:cs typeface="Times New Roman" panose="02020603050405020304" pitchFamily="18" charset="0"/>
                </a:endParaRPr>
              </a:p>
            </p:txBody>
          </p:sp>
        </mc:Choice>
        <mc:Fallback xmlns="">
          <p:sp>
            <p:nvSpPr>
              <p:cNvPr id="8" name="Rectangle 5">
                <a:extLst>
                  <a:ext uri="{FF2B5EF4-FFF2-40B4-BE49-F238E27FC236}">
                    <a16:creationId xmlns:a16="http://schemas.microsoft.com/office/drawing/2014/main" id="{51B10850-534A-4F59-6007-91F664A90952}"/>
                  </a:ext>
                </a:extLst>
              </p:cNvPr>
              <p:cNvSpPr txBox="1">
                <a:spLocks noRot="1" noChangeAspect="1" noMove="1" noResize="1" noEditPoints="1" noAdjustHandles="1" noChangeArrowheads="1" noChangeShapeType="1" noTextEdit="1"/>
              </p:cNvSpPr>
              <p:nvPr/>
            </p:nvSpPr>
            <p:spPr bwMode="auto">
              <a:xfrm>
                <a:off x="453537" y="1127909"/>
                <a:ext cx="10499481" cy="2544205"/>
              </a:xfrm>
              <a:prstGeom prst="rect">
                <a:avLst/>
              </a:prstGeom>
              <a:blipFill>
                <a:blip r:embed="rId3"/>
                <a:stretch>
                  <a:fillRect l="-871" t="-2158" r="-69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5">
                <a:extLst>
                  <a:ext uri="{FF2B5EF4-FFF2-40B4-BE49-F238E27FC236}">
                    <a16:creationId xmlns:a16="http://schemas.microsoft.com/office/drawing/2014/main" xmlns="" id="{D510A576-A9D0-7421-500E-E7394381347B}"/>
                  </a:ext>
                </a:extLst>
              </p:cNvPr>
              <p:cNvSpPr txBox="1">
                <a:spLocks noChangeArrowheads="1"/>
              </p:cNvSpPr>
              <p:nvPr/>
            </p:nvSpPr>
            <p:spPr bwMode="auto">
              <a:xfrm>
                <a:off x="453536" y="3346297"/>
                <a:ext cx="10499481" cy="254420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zh-CN" altLang="en-US" kern="0" dirty="0">
                    <a:solidFill>
                      <a:srgbClr val="FF0000"/>
                    </a:solidFill>
                    <a:latin typeface="华文仿宋" panose="02010600040101010101" pitchFamily="2" charset="-122"/>
                    <a:ea typeface="华文仿宋" panose="02010600040101010101" pitchFamily="2" charset="-122"/>
                  </a:rPr>
                  <a:t>相容活动</a:t>
                </a: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活动</a:t>
                </a:r>
                <a:r>
                  <a:rPr lang="en-US" altLang="zh-CN" sz="2400" kern="0" dirty="0" err="1">
                    <a:solidFill>
                      <a:prstClr val="black"/>
                    </a:solidFill>
                    <a:latin typeface="Cambria" panose="02040503050406030204" pitchFamily="18" charset="0"/>
                    <a:ea typeface="华文仿宋" panose="02010600040101010101" pitchFamily="2" charset="-122"/>
                    <a:cs typeface="Times New Roman" panose="02020603050405020304" pitchFamily="18" charset="0"/>
                  </a:rPr>
                  <a:t>i</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和</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j</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是相容的，若</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s</m:t>
                        </m:r>
                      </m:e>
                      <m:sub>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j</m:t>
                        </m:r>
                      </m:sub>
                    </m:sSub>
                  </m:oMath>
                </a14:m>
                <a:r>
                  <a:rPr lang="zh-CN" altLang="en-US" sz="2400" kern="0" dirty="0">
                    <a:solidFill>
                      <a:prstClr val="black"/>
                    </a:solidFill>
                    <a:latin typeface="Cambria" panose="02040503050406030204" pitchFamily="18" charset="0"/>
                    <a:ea typeface="华文仿宋" panose="02010600040101010101" pitchFamily="2" charset="-122"/>
                    <a:cs typeface="Calibri" panose="020F0502020204030204" pitchFamily="34" charset="0"/>
                  </a:rPr>
                  <a:t>≥</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或</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s</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zh-CN" altLang="en-US" sz="2400" kern="0" dirty="0">
                    <a:solidFill>
                      <a:prstClr val="black"/>
                    </a:solidFill>
                    <a:latin typeface="Cambria" panose="02040503050406030204" pitchFamily="18" charset="0"/>
                    <a:ea typeface="华文仿宋" panose="02010600040101010101" pitchFamily="2" charset="-122"/>
                    <a:cs typeface="Calibri" panose="020F0502020204030204" pitchFamily="34" charset="0"/>
                  </a:rPr>
                  <a:t>≥</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j</m:t>
                        </m:r>
                      </m:sub>
                    </m:sSub>
                  </m:oMath>
                </a14:m>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 即</a:t>
                </a:r>
                <a:endPar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p:txBody>
          </p:sp>
        </mc:Choice>
        <mc:Fallback xmlns="">
          <p:sp>
            <p:nvSpPr>
              <p:cNvPr id="5" name="Rectangle 5">
                <a:extLst>
                  <a:ext uri="{FF2B5EF4-FFF2-40B4-BE49-F238E27FC236}">
                    <a16:creationId xmlns:a16="http://schemas.microsoft.com/office/drawing/2014/main" id="{D510A576-A9D0-7421-500E-E7394381347B}"/>
                  </a:ext>
                </a:extLst>
              </p:cNvPr>
              <p:cNvSpPr txBox="1">
                <a:spLocks noRot="1" noChangeAspect="1" noMove="1" noResize="1" noEditPoints="1" noAdjustHandles="1" noChangeArrowheads="1" noChangeShapeType="1" noTextEdit="1"/>
              </p:cNvSpPr>
              <p:nvPr/>
            </p:nvSpPr>
            <p:spPr bwMode="auto">
              <a:xfrm>
                <a:off x="453536" y="3346297"/>
                <a:ext cx="10499481" cy="2544205"/>
              </a:xfrm>
              <a:prstGeom prst="rect">
                <a:avLst/>
              </a:prstGeom>
              <a:blipFill>
                <a:blip r:embed="rId4"/>
                <a:stretch>
                  <a:fillRect l="-871" t="-2638"/>
                </a:stretch>
              </a:blipFill>
              <a:ln>
                <a:noFill/>
              </a:ln>
            </p:spPr>
            <p:txBody>
              <a:bodyPr/>
              <a:lstStyle/>
              <a:p>
                <a:r>
                  <a:rPr lang="zh-CN" altLang="en-US">
                    <a:noFill/>
                  </a:rPr>
                  <a:t> </a:t>
                </a:r>
              </a:p>
            </p:txBody>
          </p:sp>
        </mc:Fallback>
      </mc:AlternateContent>
      <p:cxnSp>
        <p:nvCxnSpPr>
          <p:cNvPr id="3" name="直接箭头连接符 2">
            <a:extLst>
              <a:ext uri="{FF2B5EF4-FFF2-40B4-BE49-F238E27FC236}">
                <a16:creationId xmlns:a16="http://schemas.microsoft.com/office/drawing/2014/main" xmlns="" id="{C18E3C99-B2A9-06BC-0B50-5F116742DDA4}"/>
              </a:ext>
            </a:extLst>
          </p:cNvPr>
          <p:cNvCxnSpPr/>
          <p:nvPr/>
        </p:nvCxnSpPr>
        <p:spPr>
          <a:xfrm>
            <a:off x="2699658" y="5549732"/>
            <a:ext cx="494937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xmlns="" id="{C2CB52FF-ECEB-1AC8-567A-74801A1D7DAC}"/>
              </a:ext>
            </a:extLst>
          </p:cNvPr>
          <p:cNvCxnSpPr/>
          <p:nvPr/>
        </p:nvCxnSpPr>
        <p:spPr>
          <a:xfrm>
            <a:off x="3193144" y="5230418"/>
            <a:ext cx="0" cy="435428"/>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xmlns="" id="{84B51B1B-479E-C385-9353-0DFD33905CCC}"/>
              </a:ext>
            </a:extLst>
          </p:cNvPr>
          <p:cNvCxnSpPr/>
          <p:nvPr/>
        </p:nvCxnSpPr>
        <p:spPr>
          <a:xfrm>
            <a:off x="4274459" y="5230418"/>
            <a:ext cx="0" cy="435428"/>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xmlns="" id="{8B6C87D1-E4A3-0CA8-7570-349C487D53A3}"/>
              </a:ext>
            </a:extLst>
          </p:cNvPr>
          <p:cNvCxnSpPr/>
          <p:nvPr/>
        </p:nvCxnSpPr>
        <p:spPr>
          <a:xfrm>
            <a:off x="5196116" y="5230418"/>
            <a:ext cx="0" cy="435428"/>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xmlns="" id="{71DA03F9-12D2-C726-78C7-690558D69ACC}"/>
              </a:ext>
            </a:extLst>
          </p:cNvPr>
          <p:cNvCxnSpPr/>
          <p:nvPr/>
        </p:nvCxnSpPr>
        <p:spPr>
          <a:xfrm>
            <a:off x="6088744" y="5230418"/>
            <a:ext cx="0" cy="435428"/>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60096CC9-6925-2579-E75B-5D4496FC8D05}"/>
                  </a:ext>
                </a:extLst>
              </p:cNvPr>
              <p:cNvSpPr txBox="1"/>
              <p:nvPr/>
            </p:nvSpPr>
            <p:spPr>
              <a:xfrm>
                <a:off x="2924630" y="4618400"/>
                <a:ext cx="537028" cy="495905"/>
              </a:xfrm>
              <a:prstGeom prst="rect">
                <a:avLst/>
              </a:prstGeom>
              <a:solidFill>
                <a:srgbClr val="00B0F0"/>
              </a:solid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altLang="zh-CN" sz="2400" b="1" i="1" kern="0" smtClea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b="1"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𝒔</m:t>
                          </m:r>
                        </m:e>
                        <m:sub>
                          <m:r>
                            <a:rPr lang="en-US" altLang="zh-CN" sz="2400" b="1"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𝒋</m:t>
                          </m:r>
                        </m:sub>
                      </m:sSub>
                    </m:oMath>
                  </m:oMathPara>
                </a14:m>
                <a:endParaRPr lang="zh-CN" altLang="en-US" sz="2400" b="1" dirty="0">
                  <a:solidFill>
                    <a:prstClr val="black"/>
                  </a:solidFill>
                </a:endParaRPr>
              </a:p>
            </p:txBody>
          </p:sp>
        </mc:Choice>
        <mc:Fallback xmlns="">
          <p:sp>
            <p:nvSpPr>
              <p:cNvPr id="13" name="文本框 12">
                <a:extLst>
                  <a:ext uri="{FF2B5EF4-FFF2-40B4-BE49-F238E27FC236}">
                    <a16:creationId xmlns:a16="http://schemas.microsoft.com/office/drawing/2014/main" id="{60096CC9-6925-2579-E75B-5D4496FC8D05}"/>
                  </a:ext>
                </a:extLst>
              </p:cNvPr>
              <p:cNvSpPr txBox="1">
                <a:spLocks noRot="1" noChangeAspect="1" noMove="1" noResize="1" noEditPoints="1" noAdjustHandles="1" noChangeArrowheads="1" noChangeShapeType="1" noTextEdit="1"/>
              </p:cNvSpPr>
              <p:nvPr/>
            </p:nvSpPr>
            <p:spPr>
              <a:xfrm>
                <a:off x="2924630" y="4618400"/>
                <a:ext cx="537028" cy="495905"/>
              </a:xfrm>
              <a:prstGeom prst="rect">
                <a:avLst/>
              </a:prstGeom>
              <a:blipFill>
                <a:blip r:embed="rId5"/>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xmlns="" id="{1D60C869-D428-FC05-D769-D7087632E1DC}"/>
                  </a:ext>
                </a:extLst>
              </p:cNvPr>
              <p:cNvSpPr txBox="1"/>
              <p:nvPr/>
            </p:nvSpPr>
            <p:spPr>
              <a:xfrm>
                <a:off x="4005945" y="4636670"/>
                <a:ext cx="537028" cy="495905"/>
              </a:xfrm>
              <a:prstGeom prst="rect">
                <a:avLst/>
              </a:prstGeom>
              <a:solidFill>
                <a:srgbClr val="00B0F0"/>
              </a:solid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altLang="zh-CN" sz="2400" b="1" i="1" kern="0" smtClea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a:rPr lang="en-US" altLang="zh-CN" sz="2400" b="1"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𝒋</m:t>
                          </m:r>
                        </m:sub>
                      </m:sSub>
                    </m:oMath>
                  </m:oMathPara>
                </a14:m>
                <a:endParaRPr lang="zh-CN" altLang="en-US" sz="2400" b="1" dirty="0">
                  <a:solidFill>
                    <a:prstClr val="black"/>
                  </a:solidFill>
                </a:endParaRPr>
              </a:p>
            </p:txBody>
          </p:sp>
        </mc:Choice>
        <mc:Fallback xmlns="">
          <p:sp>
            <p:nvSpPr>
              <p:cNvPr id="14" name="文本框 13">
                <a:extLst>
                  <a:ext uri="{FF2B5EF4-FFF2-40B4-BE49-F238E27FC236}">
                    <a16:creationId xmlns:a16="http://schemas.microsoft.com/office/drawing/2014/main" id="{1D60C869-D428-FC05-D769-D7087632E1DC}"/>
                  </a:ext>
                </a:extLst>
              </p:cNvPr>
              <p:cNvSpPr txBox="1">
                <a:spLocks noRot="1" noChangeAspect="1" noMove="1" noResize="1" noEditPoints="1" noAdjustHandles="1" noChangeArrowheads="1" noChangeShapeType="1" noTextEdit="1"/>
              </p:cNvSpPr>
              <p:nvPr/>
            </p:nvSpPr>
            <p:spPr>
              <a:xfrm>
                <a:off x="4005945" y="4636670"/>
                <a:ext cx="537028" cy="495905"/>
              </a:xfrm>
              <a:prstGeom prst="rect">
                <a:avLst/>
              </a:prstGeom>
              <a:blipFill>
                <a:blip r:embed="rId6"/>
                <a:stretch>
                  <a:fillRect l="-113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D4115C35-8A6F-D6F5-829F-2C00D6CA8CDF}"/>
                  </a:ext>
                </a:extLst>
              </p:cNvPr>
              <p:cNvSpPr txBox="1"/>
              <p:nvPr/>
            </p:nvSpPr>
            <p:spPr>
              <a:xfrm>
                <a:off x="4927602" y="4653791"/>
                <a:ext cx="537028" cy="461665"/>
              </a:xfrm>
              <a:prstGeom prst="rect">
                <a:avLst/>
              </a:prstGeom>
              <a:solidFill>
                <a:srgbClr val="00B0F0"/>
              </a:solid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altLang="zh-CN" sz="2400" b="1" i="1" kern="0" smtClea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b="1"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𝒔</m:t>
                          </m:r>
                        </m:e>
                        <m:sub>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m:oMathPara>
                </a14:m>
                <a:endParaRPr lang="zh-CN" altLang="en-US" sz="2400" b="1" dirty="0">
                  <a:solidFill>
                    <a:prstClr val="black"/>
                  </a:solidFill>
                </a:endParaRPr>
              </a:p>
            </p:txBody>
          </p:sp>
        </mc:Choice>
        <mc:Fallback xmlns="">
          <p:sp>
            <p:nvSpPr>
              <p:cNvPr id="15" name="文本框 14">
                <a:extLst>
                  <a:ext uri="{FF2B5EF4-FFF2-40B4-BE49-F238E27FC236}">
                    <a16:creationId xmlns:a16="http://schemas.microsoft.com/office/drawing/2014/main" id="{D4115C35-8A6F-D6F5-829F-2C00D6CA8CDF}"/>
                  </a:ext>
                </a:extLst>
              </p:cNvPr>
              <p:cNvSpPr txBox="1">
                <a:spLocks noRot="1" noChangeAspect="1" noMove="1" noResize="1" noEditPoints="1" noAdjustHandles="1" noChangeArrowheads="1" noChangeShapeType="1" noTextEdit="1"/>
              </p:cNvSpPr>
              <p:nvPr/>
            </p:nvSpPr>
            <p:spPr>
              <a:xfrm>
                <a:off x="4927602" y="4653791"/>
                <a:ext cx="537028" cy="461665"/>
              </a:xfrm>
              <a:prstGeom prst="rect">
                <a:avLst/>
              </a:prstGeom>
              <a:blipFill>
                <a:blip r:embed="rId7"/>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971A7B72-3D66-2474-A274-A4096C8521A0}"/>
                  </a:ext>
                </a:extLst>
              </p:cNvPr>
              <p:cNvSpPr txBox="1"/>
              <p:nvPr/>
            </p:nvSpPr>
            <p:spPr>
              <a:xfrm>
                <a:off x="5820230" y="4653791"/>
                <a:ext cx="537028" cy="461665"/>
              </a:xfrm>
              <a:prstGeom prst="rect">
                <a:avLst/>
              </a:prstGeom>
              <a:solidFill>
                <a:srgbClr val="00B0F0"/>
              </a:solid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altLang="zh-CN" sz="2400" b="1" i="1" kern="0" smtClea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m:oMathPara>
                </a14:m>
                <a:endParaRPr lang="zh-CN" altLang="en-US" sz="2400" b="1" dirty="0">
                  <a:solidFill>
                    <a:prstClr val="black"/>
                  </a:solidFill>
                </a:endParaRPr>
              </a:p>
            </p:txBody>
          </p:sp>
        </mc:Choice>
        <mc:Fallback xmlns="">
          <p:sp>
            <p:nvSpPr>
              <p:cNvPr id="16" name="文本框 15">
                <a:extLst>
                  <a:ext uri="{FF2B5EF4-FFF2-40B4-BE49-F238E27FC236}">
                    <a16:creationId xmlns:a16="http://schemas.microsoft.com/office/drawing/2014/main" id="{971A7B72-3D66-2474-A274-A4096C8521A0}"/>
                  </a:ext>
                </a:extLst>
              </p:cNvPr>
              <p:cNvSpPr txBox="1">
                <a:spLocks noRot="1" noChangeAspect="1" noMove="1" noResize="1" noEditPoints="1" noAdjustHandles="1" noChangeArrowheads="1" noChangeShapeType="1" noTextEdit="1"/>
              </p:cNvSpPr>
              <p:nvPr/>
            </p:nvSpPr>
            <p:spPr>
              <a:xfrm>
                <a:off x="5820230" y="4653791"/>
                <a:ext cx="537028" cy="461665"/>
              </a:xfrm>
              <a:prstGeom prst="rect">
                <a:avLst/>
              </a:prstGeom>
              <a:blipFill>
                <a:blip r:embed="rId8"/>
                <a:stretch>
                  <a:fillRect l="-2273" b="-17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035629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问题定义</a:t>
            </a:r>
          </a:p>
        </p:txBody>
      </p:sp>
      <mc:AlternateContent xmlns:mc="http://schemas.openxmlformats.org/markup-compatibility/2006" xmlns:a14="http://schemas.microsoft.com/office/drawing/2010/main">
        <mc:Choice Requires="a14">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7" y="1099468"/>
                <a:ext cx="10499481" cy="483687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活动选择问题</a:t>
                </a:r>
              </a:p>
              <a:p>
                <a:pPr>
                  <a:lnSpc>
                    <a:spcPct val="150000"/>
                  </a:lnSpc>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输入：</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S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𝟏</m:t>
                        </m:r>
                      </m:sub>
                    </m:s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m:t>
                    </m:r>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𝟐</m:t>
                        </m:r>
                      </m:sub>
                    </m:sSub>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a:t>
                </a:r>
                <a:r>
                  <a:rPr lang="en-US" altLang="zh-CN" sz="2400" kern="0" dirty="0">
                    <a:solidFill>
                      <a:prstClr val="black"/>
                    </a:solidFill>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𝒏</m:t>
                        </m:r>
                      </m:sub>
                    </m:sSub>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 </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，每个活动开始的时间</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s</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和结束时间</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,n</a:t>
                </a:r>
                <a:r>
                  <a:rPr lang="en-US" altLang="zh-CN" sz="2400" kern="0" dirty="0">
                    <a:solidFill>
                      <a:prstClr val="black"/>
                    </a:solidFill>
                    <a:latin typeface="Cambria" panose="02040503050406030204" pitchFamily="18" charset="0"/>
                    <a:ea typeface="华文仿宋" panose="02010600040101010101" pitchFamily="2" charset="-122"/>
                    <a:cs typeface="Calibri" panose="020F0502020204030204" pitchFamily="34" charset="0"/>
                  </a:rPr>
                  <a:t>≥i≥1</a:t>
                </a:r>
              </a:p>
              <a:p>
                <a:pPr>
                  <a:lnSpc>
                    <a:spcPct val="150000"/>
                  </a:lnSpc>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输出：</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的最大相容集合</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，令</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gn="ctr">
                  <a:lnSpc>
                    <a:spcPct val="150000"/>
                  </a:lnSpc>
                  <a:buClr>
                    <a:srgbClr val="666600"/>
                  </a:buClr>
                  <a:buFont typeface="Wingdings" panose="05000000000000000000" pitchFamily="2" charset="2"/>
                  <a:buNone/>
                  <a:defRPr/>
                </a:pPr>
                <a14:m>
                  <m:oMath xmlns:m="http://schemas.openxmlformats.org/officeDocument/2006/math">
                    <m:r>
                      <m:rPr>
                        <m:sty m:val="p"/>
                      </m:rPr>
                      <a:rPr lang="en-US" altLang="zh-CN" sz="2400" i="1" kern="0" dirty="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M</m:t>
                    </m:r>
                    <m:r>
                      <m:rPr>
                        <m:sty m:val="p"/>
                      </m:rPr>
                      <a:rPr lang="en-US" altLang="zh-CN" sz="2400" kern="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ax</m:t>
                    </m:r>
                  </m:oMath>
                </a14:m>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|S</a:t>
                </a:r>
                <a14:m>
                  <m:oMath xmlns:m="http://schemas.openxmlformats.org/officeDocument/2006/math">
                    <m:r>
                      <a:rPr lang="en-US" altLang="zh-CN" sz="2400" i="1" kern="0">
                        <a:solidFill>
                          <a:srgbClr val="002060"/>
                        </a:solidFill>
                        <a:latin typeface="Cambria Math" panose="02040503050406030204" pitchFamily="18" charset="0"/>
                        <a:ea typeface="华文仿宋" panose="02010600040101010101" pitchFamily="2" charset="-122"/>
                        <a:cs typeface="Times New Roman" panose="02020603050405020304" pitchFamily="18" charset="0"/>
                      </a:rPr>
                      <m:t>ʹ</m:t>
                    </m:r>
                  </m:oMath>
                </a14:m>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p>
              <a:p>
                <a:pPr algn="ctr">
                  <a:lnSpc>
                    <a:spcPct val="150000"/>
                  </a:lnSpc>
                  <a:buClr>
                    <a:srgbClr val="666600"/>
                  </a:buClr>
                  <a:buFont typeface="Wingdings" panose="05000000000000000000" pitchFamily="2" charset="2"/>
                  <a:buNone/>
                  <a:defRPr/>
                </a:pP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gn="ctr">
                  <a:lnSpc>
                    <a:spcPct val="150000"/>
                  </a:lnSpc>
                  <a:buClr>
                    <a:srgbClr val="666600"/>
                  </a:buClr>
                  <a:buFont typeface="Wingdings" panose="05000000000000000000" pitchFamily="2" charset="2"/>
                  <a:buNone/>
                  <a:defRPr/>
                </a:pPr>
                <a14:m>
                  <m:oMath xmlns:m="http://schemas.openxmlformats.org/officeDocument/2006/math">
                    <m:r>
                      <a:rPr lang="en-US" altLang="zh-CN" sz="2400" i="1" kern="0" smtClean="0">
                        <a:solidFill>
                          <a:srgbClr val="002060"/>
                        </a:solidFill>
                        <a:latin typeface="Cambria Math" panose="02040503050406030204" pitchFamily="18" charset="0"/>
                        <a:ea typeface="华文仿宋" panose="02010600040101010101" pitchFamily="2" charset="-122"/>
                        <a:cs typeface="Times New Roman" panose="02020603050405020304" pitchFamily="18" charset="0"/>
                      </a:rPr>
                      <m:t>𝒔</m:t>
                    </m:r>
                    <m:r>
                      <a:rPr lang="en-US" altLang="zh-CN" sz="2400" i="1" kern="0" smtClean="0">
                        <a:solidFill>
                          <a:srgbClr val="002060"/>
                        </a:solidFill>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i="1" kern="0" smtClean="0">
                        <a:solidFill>
                          <a:srgbClr val="002060"/>
                        </a:solidFill>
                        <a:latin typeface="Cambria Math" panose="02040503050406030204" pitchFamily="18" charset="0"/>
                        <a:ea typeface="华文仿宋" panose="02010600040101010101" pitchFamily="2" charset="-122"/>
                        <a:cs typeface="Times New Roman" panose="02020603050405020304" pitchFamily="18" charset="0"/>
                      </a:rPr>
                      <m:t>𝒕</m:t>
                    </m:r>
                    <m:r>
                      <a:rPr lang="en-US" altLang="zh-CN" sz="2400" i="1" kern="0" smtClean="0">
                        <a:solidFill>
                          <a:srgbClr val="002060"/>
                        </a:solidFill>
                        <a:latin typeface="Cambria Math" panose="02040503050406030204" pitchFamily="18" charset="0"/>
                        <a:ea typeface="华文仿宋" panose="02010600040101010101" pitchFamily="2" charset="-122"/>
                        <a:cs typeface="Times New Roman" panose="02020603050405020304" pitchFamily="18" charset="0"/>
                      </a:rPr>
                      <m:t>. ∀</m:t>
                    </m:r>
                  </m:oMath>
                </a14:m>
                <a:r>
                  <a:rPr lang="en-US" altLang="zh-CN" sz="2400" kern="0" dirty="0">
                    <a:solidFill>
                      <a:prstClr val="black"/>
                    </a:solidFill>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m:t>
                    </m:r>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𝒋</m:t>
                        </m:r>
                      </m:sub>
                    </m:s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m:t>
                    </m:r>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s</m:t>
                        </m:r>
                      </m:e>
                      <m:sub>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j</m:t>
                        </m:r>
                      </m:sub>
                    </m:sSub>
                    <m:r>
                      <m:rPr>
                        <m:nor/>
                      </m:rPr>
                      <a:rPr lang="zh-CN" altLang="en-US" sz="2400" kern="0" dirty="0">
                        <a:solidFill>
                          <a:prstClr val="black"/>
                        </a:solidFill>
                        <a:latin typeface="Cambria" panose="02040503050406030204" pitchFamily="18" charset="0"/>
                        <a:ea typeface="华文仿宋" panose="02010600040101010101" pitchFamily="2" charset="-122"/>
                        <a:cs typeface="Calibri" panose="020F0502020204030204" pitchFamily="34" charset="0"/>
                      </a:rPr>
                      <m:t>≥</m:t>
                    </m:r>
                    <m:r>
                      <m:rPr>
                        <m:nor/>
                      </m:rP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m:t> </m:t>
                    </m:r>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r>
                      <m:rPr>
                        <m:nor/>
                      </m:rP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m:t>或</m:t>
                    </m:r>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s</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r>
                      <m:rPr>
                        <m:nor/>
                      </m:rPr>
                      <a:rPr lang="zh-CN" altLang="en-US" sz="2400" kern="0" dirty="0">
                        <a:solidFill>
                          <a:prstClr val="black"/>
                        </a:solidFill>
                        <a:latin typeface="Cambria" panose="02040503050406030204" pitchFamily="18" charset="0"/>
                        <a:ea typeface="华文仿宋" panose="02010600040101010101" pitchFamily="2" charset="-122"/>
                        <a:cs typeface="Calibri" panose="020F0502020204030204" pitchFamily="34" charset="0"/>
                      </a:rPr>
                      <m:t>≥</m:t>
                    </m:r>
                    <m:r>
                      <m:rPr>
                        <m:nor/>
                      </m:rP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m:t> </m:t>
                    </m:r>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j</m:t>
                        </m:r>
                      </m:sub>
                    </m:sSub>
                  </m:oMath>
                </a14:m>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gn="ctr">
                  <a:lnSpc>
                    <a:spcPct val="150000"/>
                  </a:lnSpc>
                  <a:buClr>
                    <a:srgbClr val="666600"/>
                  </a:buClr>
                  <a:buFont typeface="Wingdings" panose="05000000000000000000" pitchFamily="2" charset="2"/>
                  <a:buNone/>
                  <a:defRPr/>
                </a:pP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mc:Choice>
        <mc:Fallback xmlns="">
          <p:sp>
            <p:nvSpPr>
              <p:cNvPr id="8" name="Rectangle 5">
                <a:extLst>
                  <a:ext uri="{FF2B5EF4-FFF2-40B4-BE49-F238E27FC236}">
                    <a16:creationId xmlns:a16="http://schemas.microsoft.com/office/drawing/2014/main" id="{51B10850-534A-4F59-6007-91F664A90952}"/>
                  </a:ext>
                </a:extLst>
              </p:cNvPr>
              <p:cNvSpPr txBox="1">
                <a:spLocks noRot="1" noChangeAspect="1" noMove="1" noResize="1" noEditPoints="1" noAdjustHandles="1" noChangeArrowheads="1" noChangeShapeType="1" noTextEdit="1"/>
              </p:cNvSpPr>
              <p:nvPr/>
            </p:nvSpPr>
            <p:spPr bwMode="auto">
              <a:xfrm>
                <a:off x="453537" y="1099468"/>
                <a:ext cx="10499481" cy="4836875"/>
              </a:xfrm>
              <a:prstGeom prst="rect">
                <a:avLst/>
              </a:prstGeom>
              <a:blipFill>
                <a:blip r:embed="rId3"/>
                <a:stretch>
                  <a:fillRect l="-871" t="-1134"/>
                </a:stretch>
              </a:blipFill>
              <a:ln>
                <a:noFill/>
              </a:ln>
            </p:spPr>
            <p:txBody>
              <a:bodyPr/>
              <a:lstStyle/>
              <a:p>
                <a:r>
                  <a:rPr lang="zh-CN" altLang="en-US">
                    <a:noFill/>
                  </a:rPr>
                  <a:t> </a:t>
                </a:r>
              </a:p>
            </p:txBody>
          </p:sp>
        </mc:Fallback>
      </mc:AlternateContent>
      <p:sp>
        <p:nvSpPr>
          <p:cNvPr id="2" name="对话气泡: 矩形 1">
            <a:extLst>
              <a:ext uri="{FF2B5EF4-FFF2-40B4-BE49-F238E27FC236}">
                <a16:creationId xmlns:a16="http://schemas.microsoft.com/office/drawing/2014/main" xmlns="" id="{C072C068-3849-BA35-B18C-A48C7C8B9905}"/>
              </a:ext>
            </a:extLst>
          </p:cNvPr>
          <p:cNvSpPr/>
          <p:nvPr/>
        </p:nvSpPr>
        <p:spPr>
          <a:xfrm>
            <a:off x="5314915" y="2819400"/>
            <a:ext cx="2786743" cy="6096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latin typeface="楷体" panose="02010609060101010101" pitchFamily="49" charset="-122"/>
                <a:ea typeface="楷体" panose="02010609060101010101" pitchFamily="49" charset="-122"/>
              </a:rPr>
              <a:t>优化目标：最大化选择活动个数</a:t>
            </a:r>
          </a:p>
        </p:txBody>
      </p:sp>
      <p:sp>
        <p:nvSpPr>
          <p:cNvPr id="7" name="对话气泡: 矩形 6">
            <a:extLst>
              <a:ext uri="{FF2B5EF4-FFF2-40B4-BE49-F238E27FC236}">
                <a16:creationId xmlns:a16="http://schemas.microsoft.com/office/drawing/2014/main" xmlns="" id="{0684E007-55CA-CC8D-D50C-6EFE7EBFD752}"/>
              </a:ext>
            </a:extLst>
          </p:cNvPr>
          <p:cNvSpPr/>
          <p:nvPr/>
        </p:nvSpPr>
        <p:spPr>
          <a:xfrm>
            <a:off x="6330026" y="4261891"/>
            <a:ext cx="1972146" cy="42078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latin typeface="楷体" panose="02010609060101010101" pitchFamily="49" charset="-122"/>
                <a:ea typeface="楷体" panose="02010609060101010101" pitchFamily="49" charset="-122"/>
              </a:rPr>
              <a:t>约束条件</a:t>
            </a:r>
          </a:p>
        </p:txBody>
      </p:sp>
    </p:spTree>
    <p:extLst>
      <p:ext uri="{BB962C8B-B14F-4D97-AF65-F5344CB8AC3E}">
        <p14:creationId xmlns:p14="http://schemas.microsoft.com/office/powerpoint/2010/main" val="324652517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贪心策略：一般步骤</a:t>
            </a:r>
          </a:p>
        </p:txBody>
      </p:sp>
      <p:sp>
        <p:nvSpPr>
          <p:cNvPr id="7" name="Rectangle 5">
            <a:extLst>
              <a:ext uri="{FF2B5EF4-FFF2-40B4-BE49-F238E27FC236}">
                <a16:creationId xmlns:a16="http://schemas.microsoft.com/office/drawing/2014/main" xmlns="" id="{A3BB7F4C-94AF-7288-4095-2C3620637137}"/>
              </a:ext>
            </a:extLst>
          </p:cNvPr>
          <p:cNvSpPr txBox="1">
            <a:spLocks noChangeArrowheads="1"/>
          </p:cNvSpPr>
          <p:nvPr/>
        </p:nvSpPr>
        <p:spPr bwMode="auto">
          <a:xfrm>
            <a:off x="1906780" y="1731961"/>
            <a:ext cx="2810364" cy="924154"/>
          </a:xfrm>
          <a:prstGeom prst="rect">
            <a:avLst/>
          </a:prstGeom>
          <a:solidFill>
            <a:schemeClr val="accent1"/>
          </a:solid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lnSpc>
                <a:spcPct val="150000"/>
              </a:lnSpc>
              <a:buClr>
                <a:srgbClr val="666600"/>
              </a:buClr>
              <a:buFont typeface="Wingdings" panose="05000000000000000000" pitchFamily="2" charset="2"/>
              <a:buNone/>
              <a:defRPr/>
            </a:pPr>
            <a:r>
              <a:rPr lang="zh-CN" altLang="en-US" sz="3200" kern="0" dirty="0">
                <a:solidFill>
                  <a:srgbClr val="FF0000"/>
                </a:solidFill>
                <a:cs typeface="Times New Roman" panose="02020603050405020304" pitchFamily="18" charset="0"/>
              </a:rPr>
              <a:t>提出</a:t>
            </a:r>
            <a:r>
              <a:rPr lang="zh-CN" altLang="en-US" sz="3200" kern="0" dirty="0">
                <a:solidFill>
                  <a:prstClr val="white"/>
                </a:solidFill>
                <a:cs typeface="Times New Roman" panose="02020603050405020304" pitchFamily="18" charset="0"/>
              </a:rPr>
              <a:t>贪心策略</a:t>
            </a:r>
            <a:endParaRPr lang="en-US" altLang="zh-CN" sz="3200" kern="0" dirty="0">
              <a:solidFill>
                <a:prstClr val="white"/>
              </a:solidFill>
              <a:cs typeface="Times New Roman" panose="02020603050405020304" pitchFamily="18" charset="0"/>
            </a:endParaRPr>
          </a:p>
        </p:txBody>
      </p:sp>
      <p:sp>
        <p:nvSpPr>
          <p:cNvPr id="4" name="Rectangle 5">
            <a:extLst>
              <a:ext uri="{FF2B5EF4-FFF2-40B4-BE49-F238E27FC236}">
                <a16:creationId xmlns:a16="http://schemas.microsoft.com/office/drawing/2014/main" xmlns="" id="{9FE6AA0D-5DBA-DB07-EA2E-B34B9B6A6D36}"/>
              </a:ext>
            </a:extLst>
          </p:cNvPr>
          <p:cNvSpPr txBox="1">
            <a:spLocks noChangeArrowheads="1"/>
          </p:cNvSpPr>
          <p:nvPr/>
        </p:nvSpPr>
        <p:spPr bwMode="auto">
          <a:xfrm>
            <a:off x="1906780" y="3966080"/>
            <a:ext cx="2810364" cy="924154"/>
          </a:xfrm>
          <a:prstGeom prst="rect">
            <a:avLst/>
          </a:prstGeom>
          <a:solidFill>
            <a:schemeClr val="accent1"/>
          </a:solid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lnSpc>
                <a:spcPct val="150000"/>
              </a:lnSpc>
              <a:buClr>
                <a:srgbClr val="666600"/>
              </a:buClr>
              <a:buFont typeface="Wingdings" panose="05000000000000000000" pitchFamily="2" charset="2"/>
              <a:buNone/>
              <a:defRPr/>
            </a:pPr>
            <a:r>
              <a:rPr lang="zh-CN" altLang="en-US" sz="3200" kern="0" dirty="0">
                <a:solidFill>
                  <a:srgbClr val="FF0000"/>
                </a:solidFill>
                <a:cs typeface="Times New Roman" panose="02020603050405020304" pitchFamily="18" charset="0"/>
              </a:rPr>
              <a:t>证明</a:t>
            </a:r>
            <a:r>
              <a:rPr lang="zh-CN" altLang="en-US" sz="3200" kern="0" dirty="0">
                <a:solidFill>
                  <a:prstClr val="white"/>
                </a:solidFill>
                <a:cs typeface="Times New Roman" panose="02020603050405020304" pitchFamily="18" charset="0"/>
              </a:rPr>
              <a:t>策略正确</a:t>
            </a:r>
            <a:endParaRPr lang="en-US" altLang="zh-CN" sz="3200" kern="0" dirty="0">
              <a:solidFill>
                <a:prstClr val="white"/>
              </a:solidFill>
              <a:cs typeface="Times New Roman" panose="02020603050405020304" pitchFamily="18" charset="0"/>
            </a:endParaRPr>
          </a:p>
        </p:txBody>
      </p:sp>
      <p:sp>
        <p:nvSpPr>
          <p:cNvPr id="2" name="箭头: 下 1">
            <a:extLst>
              <a:ext uri="{FF2B5EF4-FFF2-40B4-BE49-F238E27FC236}">
                <a16:creationId xmlns:a16="http://schemas.microsoft.com/office/drawing/2014/main" xmlns="" id="{B29C033B-05EE-32F4-2F59-62E36F1A7676}"/>
              </a:ext>
            </a:extLst>
          </p:cNvPr>
          <p:cNvSpPr/>
          <p:nvPr/>
        </p:nvSpPr>
        <p:spPr>
          <a:xfrm>
            <a:off x="2883790" y="2917371"/>
            <a:ext cx="856343" cy="924154"/>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8" name="Rectangle 5">
            <a:extLst>
              <a:ext uri="{FF2B5EF4-FFF2-40B4-BE49-F238E27FC236}">
                <a16:creationId xmlns:a16="http://schemas.microsoft.com/office/drawing/2014/main" xmlns="" id="{F0352002-C028-3C42-03A7-96ADC205E18E}"/>
              </a:ext>
            </a:extLst>
          </p:cNvPr>
          <p:cNvSpPr txBox="1">
            <a:spLocks noChangeArrowheads="1"/>
          </p:cNvSpPr>
          <p:nvPr/>
        </p:nvSpPr>
        <p:spPr bwMode="auto">
          <a:xfrm>
            <a:off x="5343108" y="1932100"/>
            <a:ext cx="4942112"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观察问题特征，构造贪心策略</a:t>
            </a:r>
            <a:endParaRPr lang="en-US" altLang="zh-CN"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9" name="Rectangle 5">
            <a:extLst>
              <a:ext uri="{FF2B5EF4-FFF2-40B4-BE49-F238E27FC236}">
                <a16:creationId xmlns:a16="http://schemas.microsoft.com/office/drawing/2014/main" xmlns="" id="{8BE0C9D0-31CE-52EB-B616-960AF49023B4}"/>
              </a:ext>
            </a:extLst>
          </p:cNvPr>
          <p:cNvSpPr txBox="1">
            <a:spLocks noChangeArrowheads="1"/>
          </p:cNvSpPr>
          <p:nvPr/>
        </p:nvSpPr>
        <p:spPr bwMode="auto">
          <a:xfrm>
            <a:off x="5343108" y="4166219"/>
            <a:ext cx="4942112"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假设最优方案，通过替换证明</a:t>
            </a:r>
            <a:endParaRPr lang="en-US" altLang="zh-CN"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8809448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贪心策略</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7" y="1026310"/>
            <a:ext cx="10499481" cy="62831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prstClr val="black"/>
                </a:solidFill>
                <a:latin typeface="华文仿宋" panose="02010600040101010101" pitchFamily="2" charset="-122"/>
                <a:ea typeface="华文仿宋" panose="02010600040101010101" pitchFamily="2" charset="-122"/>
              </a:rPr>
              <a:t>策略</a:t>
            </a:r>
            <a:r>
              <a:rPr lang="en-US" altLang="zh-CN" kern="0" dirty="0">
                <a:solidFill>
                  <a:prstClr val="black"/>
                </a:solidFill>
                <a:latin typeface="华文仿宋" panose="02010600040101010101" pitchFamily="2" charset="-122"/>
                <a:ea typeface="华文仿宋" panose="02010600040101010101" pitchFamily="2" charset="-122"/>
              </a:rPr>
              <a:t>1</a:t>
            </a:r>
            <a:r>
              <a:rPr lang="zh-CN" altLang="en-US" kern="0" dirty="0">
                <a:solidFill>
                  <a:prstClr val="black"/>
                </a:solidFill>
                <a:latin typeface="华文仿宋" panose="02010600040101010101" pitchFamily="2" charset="-122"/>
                <a:ea typeface="华文仿宋" panose="02010600040101010101" pitchFamily="2" charset="-122"/>
              </a:rPr>
              <a:t>：</a:t>
            </a:r>
            <a:r>
              <a:rPr lang="zh-CN" altLang="en-US" kern="0" dirty="0">
                <a:solidFill>
                  <a:srgbClr val="FF0000"/>
                </a:solidFill>
                <a:latin typeface="华文仿宋" panose="02010600040101010101" pitchFamily="2" charset="-122"/>
                <a:ea typeface="华文仿宋" panose="02010600040101010101" pitchFamily="2" charset="-122"/>
              </a:rPr>
              <a:t>最短</a:t>
            </a:r>
            <a:r>
              <a:rPr lang="zh-CN" altLang="en-US" kern="0" dirty="0">
                <a:solidFill>
                  <a:prstClr val="black"/>
                </a:solidFill>
                <a:latin typeface="华文仿宋" panose="02010600040101010101" pitchFamily="2" charset="-122"/>
                <a:ea typeface="华文仿宋" panose="02010600040101010101" pitchFamily="2" charset="-122"/>
              </a:rPr>
              <a:t>活动优先</a:t>
            </a:r>
            <a:endParaRPr lang="en-US" altLang="zh-CN" sz="2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9" name="Rectangle 5">
            <a:extLst>
              <a:ext uri="{FF2B5EF4-FFF2-40B4-BE49-F238E27FC236}">
                <a16:creationId xmlns:a16="http://schemas.microsoft.com/office/drawing/2014/main" xmlns="" id="{CD0DB0A7-34BC-CE69-05AE-CAC1CD23ABCA}"/>
              </a:ext>
            </a:extLst>
          </p:cNvPr>
          <p:cNvSpPr txBox="1">
            <a:spLocks noChangeArrowheads="1"/>
          </p:cNvSpPr>
          <p:nvPr/>
        </p:nvSpPr>
        <p:spPr bwMode="auto">
          <a:xfrm>
            <a:off x="453536" y="2773230"/>
            <a:ext cx="10499481" cy="6557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prstClr val="black"/>
                </a:solidFill>
                <a:latin typeface="华文仿宋" panose="02010600040101010101" pitchFamily="2" charset="-122"/>
                <a:ea typeface="华文仿宋" panose="02010600040101010101" pitchFamily="2" charset="-122"/>
              </a:rPr>
              <a:t>策略</a:t>
            </a:r>
            <a:r>
              <a:rPr lang="en-US" altLang="zh-CN" kern="0" dirty="0">
                <a:solidFill>
                  <a:prstClr val="black"/>
                </a:solidFill>
                <a:latin typeface="华文仿宋" panose="02010600040101010101" pitchFamily="2" charset="-122"/>
                <a:ea typeface="华文仿宋" panose="02010600040101010101" pitchFamily="2" charset="-122"/>
              </a:rPr>
              <a:t>2</a:t>
            </a:r>
            <a:r>
              <a:rPr lang="zh-CN" altLang="en-US" kern="0" dirty="0">
                <a:solidFill>
                  <a:prstClr val="black"/>
                </a:solidFill>
                <a:latin typeface="华文仿宋" panose="02010600040101010101" pitchFamily="2" charset="-122"/>
                <a:ea typeface="华文仿宋" panose="02010600040101010101" pitchFamily="2" charset="-122"/>
              </a:rPr>
              <a:t>：</a:t>
            </a:r>
            <a:r>
              <a:rPr lang="zh-CN" altLang="en-US" kern="0" dirty="0">
                <a:solidFill>
                  <a:srgbClr val="FF0000"/>
                </a:solidFill>
                <a:latin typeface="华文仿宋" panose="02010600040101010101" pitchFamily="2" charset="-122"/>
                <a:ea typeface="华文仿宋" panose="02010600040101010101" pitchFamily="2" charset="-122"/>
              </a:rPr>
              <a:t>最早开始</a:t>
            </a:r>
            <a:r>
              <a:rPr lang="zh-CN" altLang="en-US" kern="0" dirty="0">
                <a:solidFill>
                  <a:prstClr val="black"/>
                </a:solidFill>
                <a:latin typeface="华文仿宋" panose="02010600040101010101" pitchFamily="2" charset="-122"/>
                <a:ea typeface="华文仿宋" panose="02010600040101010101" pitchFamily="2" charset="-122"/>
              </a:rPr>
              <a:t>活动优先</a:t>
            </a:r>
            <a:endParaRPr lang="en-US" altLang="zh-CN" sz="2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0" name="Rectangle 5">
            <a:extLst>
              <a:ext uri="{FF2B5EF4-FFF2-40B4-BE49-F238E27FC236}">
                <a16:creationId xmlns:a16="http://schemas.microsoft.com/office/drawing/2014/main" xmlns="" id="{04F27B50-3FD5-B709-709F-A70813DD885E}"/>
              </a:ext>
            </a:extLst>
          </p:cNvPr>
          <p:cNvSpPr txBox="1">
            <a:spLocks noChangeArrowheads="1"/>
          </p:cNvSpPr>
          <p:nvPr/>
        </p:nvSpPr>
        <p:spPr bwMode="auto">
          <a:xfrm>
            <a:off x="453536" y="4520150"/>
            <a:ext cx="10499481" cy="6557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prstClr val="black"/>
                </a:solidFill>
                <a:latin typeface="华文仿宋" panose="02010600040101010101" pitchFamily="2" charset="-122"/>
                <a:ea typeface="华文仿宋" panose="02010600040101010101" pitchFamily="2" charset="-122"/>
              </a:rPr>
              <a:t>策略</a:t>
            </a:r>
            <a:r>
              <a:rPr lang="en-US" altLang="zh-CN" kern="0" dirty="0">
                <a:solidFill>
                  <a:prstClr val="black"/>
                </a:solidFill>
                <a:latin typeface="华文仿宋" panose="02010600040101010101" pitchFamily="2" charset="-122"/>
                <a:ea typeface="华文仿宋" panose="02010600040101010101" pitchFamily="2" charset="-122"/>
              </a:rPr>
              <a:t>3</a:t>
            </a:r>
            <a:r>
              <a:rPr lang="zh-CN" altLang="en-US" kern="0" dirty="0">
                <a:solidFill>
                  <a:prstClr val="black"/>
                </a:solidFill>
                <a:latin typeface="华文仿宋" panose="02010600040101010101" pitchFamily="2" charset="-122"/>
                <a:ea typeface="华文仿宋" panose="02010600040101010101" pitchFamily="2" charset="-122"/>
              </a:rPr>
              <a:t>：</a:t>
            </a:r>
            <a:r>
              <a:rPr lang="zh-CN" altLang="en-US" kern="0" dirty="0">
                <a:solidFill>
                  <a:srgbClr val="FF0000"/>
                </a:solidFill>
                <a:latin typeface="华文仿宋" panose="02010600040101010101" pitchFamily="2" charset="-122"/>
                <a:ea typeface="华文仿宋" panose="02010600040101010101" pitchFamily="2" charset="-122"/>
              </a:rPr>
              <a:t>最早结束</a:t>
            </a:r>
            <a:r>
              <a:rPr lang="zh-CN" altLang="en-US" kern="0" dirty="0">
                <a:solidFill>
                  <a:prstClr val="black"/>
                </a:solidFill>
                <a:latin typeface="华文仿宋" panose="02010600040101010101" pitchFamily="2" charset="-122"/>
                <a:ea typeface="华文仿宋" panose="02010600040101010101" pitchFamily="2" charset="-122"/>
              </a:rPr>
              <a:t>活动优先</a:t>
            </a:r>
            <a:endParaRPr lang="en-US" altLang="zh-CN" sz="2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6716037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贪心策略</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7" y="1026310"/>
            <a:ext cx="10499481" cy="62831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prstClr val="black"/>
                </a:solidFill>
                <a:latin typeface="华文仿宋" panose="02010600040101010101" pitchFamily="2" charset="-122"/>
                <a:ea typeface="华文仿宋" panose="02010600040101010101" pitchFamily="2" charset="-122"/>
              </a:rPr>
              <a:t>策略</a:t>
            </a:r>
            <a:r>
              <a:rPr lang="en-US" altLang="zh-CN" kern="0" dirty="0">
                <a:solidFill>
                  <a:prstClr val="black"/>
                </a:solidFill>
                <a:latin typeface="华文仿宋" panose="02010600040101010101" pitchFamily="2" charset="-122"/>
                <a:ea typeface="华文仿宋" panose="02010600040101010101" pitchFamily="2" charset="-122"/>
              </a:rPr>
              <a:t>1</a:t>
            </a:r>
            <a:r>
              <a:rPr lang="zh-CN" altLang="en-US" kern="0" dirty="0">
                <a:solidFill>
                  <a:prstClr val="black"/>
                </a:solidFill>
                <a:latin typeface="华文仿宋" panose="02010600040101010101" pitchFamily="2" charset="-122"/>
                <a:ea typeface="华文仿宋" panose="02010600040101010101" pitchFamily="2" charset="-122"/>
              </a:rPr>
              <a:t>：</a:t>
            </a:r>
            <a:r>
              <a:rPr lang="zh-CN" altLang="en-US" kern="0" dirty="0">
                <a:solidFill>
                  <a:srgbClr val="FF0000"/>
                </a:solidFill>
                <a:latin typeface="华文仿宋" panose="02010600040101010101" pitchFamily="2" charset="-122"/>
                <a:ea typeface="华文仿宋" panose="02010600040101010101" pitchFamily="2" charset="-122"/>
              </a:rPr>
              <a:t>最短</a:t>
            </a:r>
            <a:r>
              <a:rPr lang="zh-CN" altLang="en-US" kern="0" dirty="0">
                <a:solidFill>
                  <a:prstClr val="black"/>
                </a:solidFill>
                <a:latin typeface="华文仿宋" panose="02010600040101010101" pitchFamily="2" charset="-122"/>
                <a:ea typeface="华文仿宋" panose="02010600040101010101" pitchFamily="2" charset="-122"/>
              </a:rPr>
              <a:t>活动优先</a:t>
            </a:r>
            <a:endParaRPr lang="en-US" altLang="zh-CN" sz="2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1" name="Rectangle 5">
            <a:extLst>
              <a:ext uri="{FF2B5EF4-FFF2-40B4-BE49-F238E27FC236}">
                <a16:creationId xmlns:a16="http://schemas.microsoft.com/office/drawing/2014/main" xmlns="" id="{ED602DDF-7A13-D860-ABEA-A56A959ABC00}"/>
              </a:ext>
            </a:extLst>
          </p:cNvPr>
          <p:cNvSpPr txBox="1">
            <a:spLocks noChangeArrowheads="1"/>
          </p:cNvSpPr>
          <p:nvPr/>
        </p:nvSpPr>
        <p:spPr bwMode="auto">
          <a:xfrm>
            <a:off x="1063973" y="1571885"/>
            <a:ext cx="10499481" cy="6557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mbria" panose="02040503050406030204" pitchFamily="18" charset="0"/>
                <a:ea typeface="华文仿宋" panose="02010600040101010101" pitchFamily="2" charset="-122"/>
              </a:rPr>
              <a:t>反例</a:t>
            </a:r>
            <a:endPar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p:txBody>
      </p:sp>
      <p:graphicFrame>
        <p:nvGraphicFramePr>
          <p:cNvPr id="7" name="表格 34">
            <a:extLst>
              <a:ext uri="{FF2B5EF4-FFF2-40B4-BE49-F238E27FC236}">
                <a16:creationId xmlns:a16="http://schemas.microsoft.com/office/drawing/2014/main" xmlns="" id="{759FD761-3677-89EB-227F-7826D56FD7BE}"/>
              </a:ext>
            </a:extLst>
          </p:cNvPr>
          <p:cNvGraphicFramePr>
            <a:graphicFrameLocks noGrp="1"/>
          </p:cNvGraphicFramePr>
          <p:nvPr>
            <p:extLst>
              <p:ext uri="{D42A27DB-BD31-4B8C-83A1-F6EECF244321}">
                <p14:modId xmlns:p14="http://schemas.microsoft.com/office/powerpoint/2010/main" val="2384907288"/>
              </p:ext>
            </p:extLst>
          </p:nvPr>
        </p:nvGraphicFramePr>
        <p:xfrm>
          <a:off x="1639277" y="3938076"/>
          <a:ext cx="812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xmlns="" val="8020498"/>
                    </a:ext>
                  </a:extLst>
                </a:gridCol>
                <a:gridCol w="508000">
                  <a:extLst>
                    <a:ext uri="{9D8B030D-6E8A-4147-A177-3AD203B41FA5}">
                      <a16:colId xmlns:a16="http://schemas.microsoft.com/office/drawing/2014/main" xmlns="" val="2251120160"/>
                    </a:ext>
                  </a:extLst>
                </a:gridCol>
                <a:gridCol w="508000">
                  <a:extLst>
                    <a:ext uri="{9D8B030D-6E8A-4147-A177-3AD203B41FA5}">
                      <a16:colId xmlns:a16="http://schemas.microsoft.com/office/drawing/2014/main" xmlns="" val="4272507667"/>
                    </a:ext>
                  </a:extLst>
                </a:gridCol>
                <a:gridCol w="508000">
                  <a:extLst>
                    <a:ext uri="{9D8B030D-6E8A-4147-A177-3AD203B41FA5}">
                      <a16:colId xmlns:a16="http://schemas.microsoft.com/office/drawing/2014/main" xmlns="" val="170616621"/>
                    </a:ext>
                  </a:extLst>
                </a:gridCol>
                <a:gridCol w="508000">
                  <a:extLst>
                    <a:ext uri="{9D8B030D-6E8A-4147-A177-3AD203B41FA5}">
                      <a16:colId xmlns:a16="http://schemas.microsoft.com/office/drawing/2014/main" xmlns="" val="200083822"/>
                    </a:ext>
                  </a:extLst>
                </a:gridCol>
                <a:gridCol w="508000">
                  <a:extLst>
                    <a:ext uri="{9D8B030D-6E8A-4147-A177-3AD203B41FA5}">
                      <a16:colId xmlns:a16="http://schemas.microsoft.com/office/drawing/2014/main" xmlns="" val="1753076400"/>
                    </a:ext>
                  </a:extLst>
                </a:gridCol>
                <a:gridCol w="508000">
                  <a:extLst>
                    <a:ext uri="{9D8B030D-6E8A-4147-A177-3AD203B41FA5}">
                      <a16:colId xmlns:a16="http://schemas.microsoft.com/office/drawing/2014/main" xmlns="" val="228928005"/>
                    </a:ext>
                  </a:extLst>
                </a:gridCol>
                <a:gridCol w="508000">
                  <a:extLst>
                    <a:ext uri="{9D8B030D-6E8A-4147-A177-3AD203B41FA5}">
                      <a16:colId xmlns:a16="http://schemas.microsoft.com/office/drawing/2014/main" xmlns="" val="1644801568"/>
                    </a:ext>
                  </a:extLst>
                </a:gridCol>
                <a:gridCol w="508000">
                  <a:extLst>
                    <a:ext uri="{9D8B030D-6E8A-4147-A177-3AD203B41FA5}">
                      <a16:colId xmlns:a16="http://schemas.microsoft.com/office/drawing/2014/main" xmlns="" val="2403156861"/>
                    </a:ext>
                  </a:extLst>
                </a:gridCol>
                <a:gridCol w="508000">
                  <a:extLst>
                    <a:ext uri="{9D8B030D-6E8A-4147-A177-3AD203B41FA5}">
                      <a16:colId xmlns:a16="http://schemas.microsoft.com/office/drawing/2014/main" xmlns="" val="1156833182"/>
                    </a:ext>
                  </a:extLst>
                </a:gridCol>
                <a:gridCol w="508000">
                  <a:extLst>
                    <a:ext uri="{9D8B030D-6E8A-4147-A177-3AD203B41FA5}">
                      <a16:colId xmlns:a16="http://schemas.microsoft.com/office/drawing/2014/main" xmlns="" val="757964618"/>
                    </a:ext>
                  </a:extLst>
                </a:gridCol>
                <a:gridCol w="508000">
                  <a:extLst>
                    <a:ext uri="{9D8B030D-6E8A-4147-A177-3AD203B41FA5}">
                      <a16:colId xmlns:a16="http://schemas.microsoft.com/office/drawing/2014/main" xmlns="" val="4258998817"/>
                    </a:ext>
                  </a:extLst>
                </a:gridCol>
                <a:gridCol w="508000">
                  <a:extLst>
                    <a:ext uri="{9D8B030D-6E8A-4147-A177-3AD203B41FA5}">
                      <a16:colId xmlns:a16="http://schemas.microsoft.com/office/drawing/2014/main" xmlns="" val="2256992866"/>
                    </a:ext>
                  </a:extLst>
                </a:gridCol>
                <a:gridCol w="508000">
                  <a:extLst>
                    <a:ext uri="{9D8B030D-6E8A-4147-A177-3AD203B41FA5}">
                      <a16:colId xmlns:a16="http://schemas.microsoft.com/office/drawing/2014/main" xmlns="" val="2620218547"/>
                    </a:ext>
                  </a:extLst>
                </a:gridCol>
                <a:gridCol w="508000">
                  <a:extLst>
                    <a:ext uri="{9D8B030D-6E8A-4147-A177-3AD203B41FA5}">
                      <a16:colId xmlns:a16="http://schemas.microsoft.com/office/drawing/2014/main" xmlns="" val="176189584"/>
                    </a:ext>
                  </a:extLst>
                </a:gridCol>
                <a:gridCol w="508000">
                  <a:extLst>
                    <a:ext uri="{9D8B030D-6E8A-4147-A177-3AD203B41FA5}">
                      <a16:colId xmlns:a16="http://schemas.microsoft.com/office/drawing/2014/main" xmlns="" val="80732299"/>
                    </a:ext>
                  </a:extLst>
                </a:gridCol>
              </a:tblGrid>
              <a:tr h="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xmlns="" val="3036438449"/>
                  </a:ext>
                </a:extLst>
              </a:tr>
            </a:tbl>
          </a:graphicData>
        </a:graphic>
      </p:graphicFrame>
      <p:sp>
        <p:nvSpPr>
          <p:cNvPr id="12" name="文本框 11">
            <a:extLst>
              <a:ext uri="{FF2B5EF4-FFF2-40B4-BE49-F238E27FC236}">
                <a16:creationId xmlns:a16="http://schemas.microsoft.com/office/drawing/2014/main" xmlns="" id="{7E73B02D-9E95-4600-B1C5-C066977EA9B6}"/>
              </a:ext>
            </a:extLst>
          </p:cNvPr>
          <p:cNvSpPr txBox="1"/>
          <p:nvPr/>
        </p:nvSpPr>
        <p:spPr>
          <a:xfrm>
            <a:off x="1558944" y="4291792"/>
            <a:ext cx="9806717" cy="338554"/>
          </a:xfrm>
          <a:prstGeom prst="rect">
            <a:avLst/>
          </a:prstGeom>
          <a:noFill/>
        </p:spPr>
        <p:txBody>
          <a:bodyPr wrap="square" rtlCol="0">
            <a:spAutoFit/>
          </a:bodyPr>
          <a:lstStyle/>
          <a:p>
            <a:r>
              <a:rPr lang="en-US" altLang="zh-CN" sz="1600" b="1" dirty="0">
                <a:solidFill>
                  <a:prstClr val="black"/>
                </a:solidFill>
              </a:rPr>
              <a:t>0      1        2        3      4       5        6      7       8      9       10     11      12    13     14    15     16               </a:t>
            </a:r>
            <a:r>
              <a:rPr lang="zh-CN" altLang="en-US" sz="1600" b="1" dirty="0">
                <a:solidFill>
                  <a:prstClr val="black"/>
                </a:solidFill>
              </a:rPr>
              <a:t>时间</a:t>
            </a:r>
          </a:p>
        </p:txBody>
      </p:sp>
      <p:graphicFrame>
        <p:nvGraphicFramePr>
          <p:cNvPr id="2" name="表格 2">
            <a:extLst>
              <a:ext uri="{FF2B5EF4-FFF2-40B4-BE49-F238E27FC236}">
                <a16:creationId xmlns:a16="http://schemas.microsoft.com/office/drawing/2014/main" xmlns="" id="{872D0426-C599-181D-91F9-FDC9D46907C8}"/>
              </a:ext>
            </a:extLst>
          </p:cNvPr>
          <p:cNvGraphicFramePr>
            <a:graphicFrameLocks noGrp="1"/>
          </p:cNvGraphicFramePr>
          <p:nvPr>
            <p:extLst>
              <p:ext uri="{D42A27DB-BD31-4B8C-83A1-F6EECF244321}">
                <p14:modId xmlns:p14="http://schemas.microsoft.com/office/powerpoint/2010/main" val="2438445062"/>
              </p:ext>
            </p:extLst>
          </p:nvPr>
        </p:nvGraphicFramePr>
        <p:xfrm>
          <a:off x="1639277" y="2825556"/>
          <a:ext cx="8128000" cy="1112520"/>
        </p:xfrm>
        <a:graphic>
          <a:graphicData uri="http://schemas.openxmlformats.org/drawingml/2006/table">
            <a:tbl>
              <a:tblPr firstRow="1" bandRow="1">
                <a:tableStyleId>{2D5ABB26-0587-4C30-8999-92F81FD0307C}</a:tableStyleId>
              </a:tblPr>
              <a:tblGrid>
                <a:gridCol w="508000">
                  <a:extLst>
                    <a:ext uri="{9D8B030D-6E8A-4147-A177-3AD203B41FA5}">
                      <a16:colId xmlns:a16="http://schemas.microsoft.com/office/drawing/2014/main" xmlns="" val="1714410703"/>
                    </a:ext>
                  </a:extLst>
                </a:gridCol>
                <a:gridCol w="508000">
                  <a:extLst>
                    <a:ext uri="{9D8B030D-6E8A-4147-A177-3AD203B41FA5}">
                      <a16:colId xmlns:a16="http://schemas.microsoft.com/office/drawing/2014/main" xmlns="" val="1062204875"/>
                    </a:ext>
                  </a:extLst>
                </a:gridCol>
                <a:gridCol w="508000">
                  <a:extLst>
                    <a:ext uri="{9D8B030D-6E8A-4147-A177-3AD203B41FA5}">
                      <a16:colId xmlns:a16="http://schemas.microsoft.com/office/drawing/2014/main" xmlns="" val="916582865"/>
                    </a:ext>
                  </a:extLst>
                </a:gridCol>
                <a:gridCol w="508000">
                  <a:extLst>
                    <a:ext uri="{9D8B030D-6E8A-4147-A177-3AD203B41FA5}">
                      <a16:colId xmlns:a16="http://schemas.microsoft.com/office/drawing/2014/main" xmlns="" val="2905682115"/>
                    </a:ext>
                  </a:extLst>
                </a:gridCol>
                <a:gridCol w="508000">
                  <a:extLst>
                    <a:ext uri="{9D8B030D-6E8A-4147-A177-3AD203B41FA5}">
                      <a16:colId xmlns:a16="http://schemas.microsoft.com/office/drawing/2014/main" xmlns="" val="2930276910"/>
                    </a:ext>
                  </a:extLst>
                </a:gridCol>
                <a:gridCol w="508000">
                  <a:extLst>
                    <a:ext uri="{9D8B030D-6E8A-4147-A177-3AD203B41FA5}">
                      <a16:colId xmlns:a16="http://schemas.microsoft.com/office/drawing/2014/main" xmlns="" val="2612024387"/>
                    </a:ext>
                  </a:extLst>
                </a:gridCol>
                <a:gridCol w="508000">
                  <a:extLst>
                    <a:ext uri="{9D8B030D-6E8A-4147-A177-3AD203B41FA5}">
                      <a16:colId xmlns:a16="http://schemas.microsoft.com/office/drawing/2014/main" xmlns="" val="35763260"/>
                    </a:ext>
                  </a:extLst>
                </a:gridCol>
                <a:gridCol w="508000">
                  <a:extLst>
                    <a:ext uri="{9D8B030D-6E8A-4147-A177-3AD203B41FA5}">
                      <a16:colId xmlns:a16="http://schemas.microsoft.com/office/drawing/2014/main" xmlns="" val="351462485"/>
                    </a:ext>
                  </a:extLst>
                </a:gridCol>
                <a:gridCol w="508000">
                  <a:extLst>
                    <a:ext uri="{9D8B030D-6E8A-4147-A177-3AD203B41FA5}">
                      <a16:colId xmlns:a16="http://schemas.microsoft.com/office/drawing/2014/main" xmlns="" val="93791652"/>
                    </a:ext>
                  </a:extLst>
                </a:gridCol>
                <a:gridCol w="508000">
                  <a:extLst>
                    <a:ext uri="{9D8B030D-6E8A-4147-A177-3AD203B41FA5}">
                      <a16:colId xmlns:a16="http://schemas.microsoft.com/office/drawing/2014/main" xmlns="" val="2441540077"/>
                    </a:ext>
                  </a:extLst>
                </a:gridCol>
                <a:gridCol w="508000">
                  <a:extLst>
                    <a:ext uri="{9D8B030D-6E8A-4147-A177-3AD203B41FA5}">
                      <a16:colId xmlns:a16="http://schemas.microsoft.com/office/drawing/2014/main" xmlns="" val="4046502881"/>
                    </a:ext>
                  </a:extLst>
                </a:gridCol>
                <a:gridCol w="508000">
                  <a:extLst>
                    <a:ext uri="{9D8B030D-6E8A-4147-A177-3AD203B41FA5}">
                      <a16:colId xmlns:a16="http://schemas.microsoft.com/office/drawing/2014/main" xmlns="" val="2713175689"/>
                    </a:ext>
                  </a:extLst>
                </a:gridCol>
                <a:gridCol w="508000">
                  <a:extLst>
                    <a:ext uri="{9D8B030D-6E8A-4147-A177-3AD203B41FA5}">
                      <a16:colId xmlns:a16="http://schemas.microsoft.com/office/drawing/2014/main" xmlns="" val="3900064399"/>
                    </a:ext>
                  </a:extLst>
                </a:gridCol>
                <a:gridCol w="508000">
                  <a:extLst>
                    <a:ext uri="{9D8B030D-6E8A-4147-A177-3AD203B41FA5}">
                      <a16:colId xmlns:a16="http://schemas.microsoft.com/office/drawing/2014/main" xmlns="" val="2987673430"/>
                    </a:ext>
                  </a:extLst>
                </a:gridCol>
                <a:gridCol w="508000">
                  <a:extLst>
                    <a:ext uri="{9D8B030D-6E8A-4147-A177-3AD203B41FA5}">
                      <a16:colId xmlns:a16="http://schemas.microsoft.com/office/drawing/2014/main" xmlns="" val="1402816390"/>
                    </a:ext>
                  </a:extLst>
                </a:gridCol>
                <a:gridCol w="508000">
                  <a:extLst>
                    <a:ext uri="{9D8B030D-6E8A-4147-A177-3AD203B41FA5}">
                      <a16:colId xmlns:a16="http://schemas.microsoft.com/office/drawing/2014/main" xmlns="" val="2915165690"/>
                    </a:ext>
                  </a:extLst>
                </a:gridCol>
              </a:tblGrid>
              <a:tr h="370840">
                <a:tc>
                  <a:txBody>
                    <a:bodyPr/>
                    <a:lstStyle/>
                    <a:p>
                      <a:endParaRPr lang="zh-CN" alt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62500846"/>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51325444"/>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5">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75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75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75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75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75000"/>
                      </a:schemeClr>
                    </a:solidFill>
                  </a:tcPr>
                </a:tc>
                <a:tc gridSpan="8">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702882780"/>
                  </a:ext>
                </a:extLst>
              </a:tr>
            </a:tbl>
          </a:graphicData>
        </a:graphic>
      </p:graphicFrame>
    </p:spTree>
    <p:extLst>
      <p:ext uri="{BB962C8B-B14F-4D97-AF65-F5344CB8AC3E}">
        <p14:creationId xmlns:p14="http://schemas.microsoft.com/office/powerpoint/2010/main" val="2999982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 xmlns:a16="http://schemas.microsoft.com/office/drawing/2014/main" id="{C4DC059B-BE30-4B05-8389-801732F34C7F}"/>
              </a:ext>
            </a:extLst>
          </p:cNvPr>
          <p:cNvSpPr txBox="1">
            <a:spLocks noChangeArrowheads="1"/>
          </p:cNvSpPr>
          <p:nvPr/>
        </p:nvSpPr>
        <p:spPr bwMode="auto">
          <a:xfrm>
            <a:off x="865114" y="857340"/>
            <a:ext cx="9279011" cy="62865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贪心算法的基本思想</a:t>
            </a:r>
          </a:p>
        </p:txBody>
      </p:sp>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贪心算法的基本概念</a:t>
            </a:r>
          </a:p>
        </p:txBody>
      </p:sp>
      <p:sp>
        <p:nvSpPr>
          <p:cNvPr id="7" name="Rectangle 5">
            <a:extLst>
              <a:ext uri="{FF2B5EF4-FFF2-40B4-BE49-F238E27FC236}">
                <a16:creationId xmlns="" xmlns:a16="http://schemas.microsoft.com/office/drawing/2014/main" id="{1F31C5B9-F2D8-47A6-9935-1E8C4EC725F4}"/>
              </a:ext>
            </a:extLst>
          </p:cNvPr>
          <p:cNvSpPr txBox="1">
            <a:spLocks noChangeArrowheads="1"/>
          </p:cNvSpPr>
          <p:nvPr/>
        </p:nvSpPr>
        <p:spPr bwMode="auto">
          <a:xfrm>
            <a:off x="1373596" y="1485990"/>
            <a:ext cx="9096946" cy="33123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贪心方法是解决</a:t>
            </a:r>
            <a:r>
              <a:rPr lang="zh-CN" altLang="en-US" sz="2400" kern="0" dirty="0">
                <a:solidFill>
                  <a:srgbClr val="FF0000"/>
                </a:solidFill>
                <a:latin typeface="Cambria" panose="02040503050406030204" pitchFamily="18" charset="0"/>
                <a:ea typeface="华文仿宋" panose="02010600040101010101" pitchFamily="2" charset="-122"/>
              </a:rPr>
              <a:t>优化问题</a:t>
            </a:r>
            <a:r>
              <a:rPr lang="zh-CN" altLang="en-US" sz="2400" kern="0" dirty="0">
                <a:latin typeface="Cambria" panose="02040503050406030204" pitchFamily="18" charset="0"/>
                <a:ea typeface="华文仿宋" panose="02010600040101010101" pitchFamily="2" charset="-122"/>
              </a:rPr>
              <a:t>的一类算法。什么是优化问题？有若干输</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入，问题的解释输入或者部分输入的某种形式的组合，如它们的集</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合。这个解必须满足一些</a:t>
            </a:r>
            <a:r>
              <a:rPr lang="zh-CN" altLang="en-US" sz="2400" kern="0" dirty="0">
                <a:solidFill>
                  <a:srgbClr val="FF0000"/>
                </a:solidFill>
                <a:latin typeface="Cambria" panose="02040503050406030204" pitchFamily="18" charset="0"/>
                <a:ea typeface="华文仿宋" panose="02010600040101010101" pitchFamily="2" charset="-122"/>
              </a:rPr>
              <a:t>约束条件</a:t>
            </a:r>
            <a:r>
              <a:rPr lang="zh-CN" altLang="en-US" sz="2400" kern="0" dirty="0">
                <a:latin typeface="Cambria" panose="02040503050406030204" pitchFamily="18" charset="0"/>
                <a:ea typeface="华文仿宋" panose="02010600040101010101" pitchFamily="2" charset="-122"/>
              </a:rPr>
              <a:t>，可行解一般不是唯一的。为衡</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zh-CN" altLang="en-US" sz="2400" kern="0" dirty="0">
                <a:latin typeface="Cambria" panose="02040503050406030204" pitchFamily="18" charset="0"/>
                <a:ea typeface="华文仿宋" panose="02010600040101010101" pitchFamily="2" charset="-122"/>
              </a:rPr>
              <a:t>量解得优劣，给出一定的标准，这些标准常以函数的形式给出，称</a:t>
            </a:r>
            <a:endParaRPr lang="en-US" altLang="zh-CN" sz="2400" kern="0" dirty="0">
              <a:latin typeface="Cambria" panose="02040503050406030204" pitchFamily="18" charset="0"/>
              <a:ea typeface="华文仿宋" panose="02010600040101010101" pitchFamily="2" charset="-122"/>
            </a:endParaRPr>
          </a:p>
          <a:p>
            <a:pPr>
              <a:lnSpc>
                <a:spcPct val="150000"/>
              </a:lnSpc>
              <a:buClr>
                <a:srgbClr val="666600"/>
              </a:buClr>
              <a:buFont typeface="Wingdings" panose="05000000000000000000" pitchFamily="2" charset="2"/>
              <a:buNone/>
              <a:defRPr/>
            </a:pPr>
            <a:r>
              <a:rPr lang="zh-CN" altLang="en-US" sz="2400" kern="0" dirty="0">
                <a:solidFill>
                  <a:srgbClr val="FF0000"/>
                </a:solidFill>
                <a:latin typeface="Cambria" panose="02040503050406030204" pitchFamily="18" charset="0"/>
                <a:ea typeface="华文仿宋" panose="02010600040101010101" pitchFamily="2" charset="-122"/>
              </a:rPr>
              <a:t>目标函数</a:t>
            </a:r>
            <a:r>
              <a:rPr lang="zh-CN" altLang="en-US" sz="2400" kern="0" dirty="0">
                <a:latin typeface="Cambria" panose="02040503050406030204" pitchFamily="18" charset="0"/>
                <a:ea typeface="华文仿宋" panose="02010600040101010101" pitchFamily="2" charset="-122"/>
              </a:rPr>
              <a:t>。使目标函数取最大值或最小值的可行解称</a:t>
            </a:r>
            <a:r>
              <a:rPr lang="zh-CN" altLang="en-US" sz="2400" kern="0" dirty="0">
                <a:solidFill>
                  <a:srgbClr val="FF0000"/>
                </a:solidFill>
                <a:latin typeface="Cambria" panose="02040503050406030204" pitchFamily="18" charset="0"/>
                <a:ea typeface="华文仿宋" panose="02010600040101010101" pitchFamily="2" charset="-122"/>
              </a:rPr>
              <a:t>最优解</a:t>
            </a:r>
            <a:r>
              <a:rPr lang="zh-CN" altLang="en-US" sz="2400" kern="0" dirty="0">
                <a:latin typeface="Cambria" panose="02040503050406030204" pitchFamily="18" charset="0"/>
                <a:ea typeface="华文仿宋" panose="02010600040101010101" pitchFamily="2" charset="-122"/>
              </a:rPr>
              <a:t>。 </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贪心策略</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7" y="1026310"/>
            <a:ext cx="10499481" cy="62831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prstClr val="black"/>
                </a:solidFill>
                <a:latin typeface="华文仿宋" panose="02010600040101010101" pitchFamily="2" charset="-122"/>
                <a:ea typeface="华文仿宋" panose="02010600040101010101" pitchFamily="2" charset="-122"/>
              </a:rPr>
              <a:t>策略</a:t>
            </a:r>
            <a:r>
              <a:rPr lang="en-US" altLang="zh-CN" kern="0" dirty="0">
                <a:solidFill>
                  <a:prstClr val="black"/>
                </a:solidFill>
                <a:latin typeface="华文仿宋" panose="02010600040101010101" pitchFamily="2" charset="-122"/>
                <a:ea typeface="华文仿宋" panose="02010600040101010101" pitchFamily="2" charset="-122"/>
              </a:rPr>
              <a:t>2</a:t>
            </a:r>
            <a:r>
              <a:rPr lang="zh-CN" altLang="en-US" kern="0" dirty="0">
                <a:solidFill>
                  <a:prstClr val="black"/>
                </a:solidFill>
                <a:latin typeface="华文仿宋" panose="02010600040101010101" pitchFamily="2" charset="-122"/>
                <a:ea typeface="华文仿宋" panose="02010600040101010101" pitchFamily="2" charset="-122"/>
              </a:rPr>
              <a:t>：</a:t>
            </a:r>
            <a:r>
              <a:rPr lang="zh-CN" altLang="en-US" kern="0" dirty="0">
                <a:solidFill>
                  <a:srgbClr val="FF0000"/>
                </a:solidFill>
                <a:latin typeface="华文仿宋" panose="02010600040101010101" pitchFamily="2" charset="-122"/>
                <a:ea typeface="华文仿宋" panose="02010600040101010101" pitchFamily="2" charset="-122"/>
              </a:rPr>
              <a:t>最早开始</a:t>
            </a:r>
            <a:r>
              <a:rPr lang="zh-CN" altLang="en-US" kern="0" dirty="0">
                <a:solidFill>
                  <a:prstClr val="black"/>
                </a:solidFill>
                <a:latin typeface="华文仿宋" panose="02010600040101010101" pitchFamily="2" charset="-122"/>
                <a:ea typeface="华文仿宋" panose="02010600040101010101" pitchFamily="2" charset="-122"/>
              </a:rPr>
              <a:t>活动优先</a:t>
            </a:r>
            <a:endParaRPr lang="en-US" altLang="zh-CN" sz="2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1" name="Rectangle 5">
            <a:extLst>
              <a:ext uri="{FF2B5EF4-FFF2-40B4-BE49-F238E27FC236}">
                <a16:creationId xmlns:a16="http://schemas.microsoft.com/office/drawing/2014/main" xmlns="" id="{ED602DDF-7A13-D860-ABEA-A56A959ABC00}"/>
              </a:ext>
            </a:extLst>
          </p:cNvPr>
          <p:cNvSpPr txBox="1">
            <a:spLocks noChangeArrowheads="1"/>
          </p:cNvSpPr>
          <p:nvPr/>
        </p:nvSpPr>
        <p:spPr bwMode="auto">
          <a:xfrm>
            <a:off x="1063973" y="1571885"/>
            <a:ext cx="10499481" cy="6557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mbria" panose="02040503050406030204" pitchFamily="18" charset="0"/>
                <a:ea typeface="华文仿宋" panose="02010600040101010101" pitchFamily="2" charset="-122"/>
              </a:rPr>
              <a:t>反例</a:t>
            </a:r>
            <a:endPar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p:txBody>
      </p:sp>
      <p:graphicFrame>
        <p:nvGraphicFramePr>
          <p:cNvPr id="7" name="表格 34">
            <a:extLst>
              <a:ext uri="{FF2B5EF4-FFF2-40B4-BE49-F238E27FC236}">
                <a16:creationId xmlns:a16="http://schemas.microsoft.com/office/drawing/2014/main" xmlns="" id="{759FD761-3677-89EB-227F-7826D56FD7BE}"/>
              </a:ext>
            </a:extLst>
          </p:cNvPr>
          <p:cNvGraphicFramePr>
            <a:graphicFrameLocks noGrp="1"/>
          </p:cNvGraphicFramePr>
          <p:nvPr/>
        </p:nvGraphicFramePr>
        <p:xfrm>
          <a:off x="1639277" y="3938076"/>
          <a:ext cx="812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xmlns="" val="8020498"/>
                    </a:ext>
                  </a:extLst>
                </a:gridCol>
                <a:gridCol w="508000">
                  <a:extLst>
                    <a:ext uri="{9D8B030D-6E8A-4147-A177-3AD203B41FA5}">
                      <a16:colId xmlns:a16="http://schemas.microsoft.com/office/drawing/2014/main" xmlns="" val="2251120160"/>
                    </a:ext>
                  </a:extLst>
                </a:gridCol>
                <a:gridCol w="508000">
                  <a:extLst>
                    <a:ext uri="{9D8B030D-6E8A-4147-A177-3AD203B41FA5}">
                      <a16:colId xmlns:a16="http://schemas.microsoft.com/office/drawing/2014/main" xmlns="" val="4272507667"/>
                    </a:ext>
                  </a:extLst>
                </a:gridCol>
                <a:gridCol w="508000">
                  <a:extLst>
                    <a:ext uri="{9D8B030D-6E8A-4147-A177-3AD203B41FA5}">
                      <a16:colId xmlns:a16="http://schemas.microsoft.com/office/drawing/2014/main" xmlns="" val="170616621"/>
                    </a:ext>
                  </a:extLst>
                </a:gridCol>
                <a:gridCol w="508000">
                  <a:extLst>
                    <a:ext uri="{9D8B030D-6E8A-4147-A177-3AD203B41FA5}">
                      <a16:colId xmlns:a16="http://schemas.microsoft.com/office/drawing/2014/main" xmlns="" val="200083822"/>
                    </a:ext>
                  </a:extLst>
                </a:gridCol>
                <a:gridCol w="508000">
                  <a:extLst>
                    <a:ext uri="{9D8B030D-6E8A-4147-A177-3AD203B41FA5}">
                      <a16:colId xmlns:a16="http://schemas.microsoft.com/office/drawing/2014/main" xmlns="" val="1753076400"/>
                    </a:ext>
                  </a:extLst>
                </a:gridCol>
                <a:gridCol w="508000">
                  <a:extLst>
                    <a:ext uri="{9D8B030D-6E8A-4147-A177-3AD203B41FA5}">
                      <a16:colId xmlns:a16="http://schemas.microsoft.com/office/drawing/2014/main" xmlns="" val="228928005"/>
                    </a:ext>
                  </a:extLst>
                </a:gridCol>
                <a:gridCol w="508000">
                  <a:extLst>
                    <a:ext uri="{9D8B030D-6E8A-4147-A177-3AD203B41FA5}">
                      <a16:colId xmlns:a16="http://schemas.microsoft.com/office/drawing/2014/main" xmlns="" val="1644801568"/>
                    </a:ext>
                  </a:extLst>
                </a:gridCol>
                <a:gridCol w="508000">
                  <a:extLst>
                    <a:ext uri="{9D8B030D-6E8A-4147-A177-3AD203B41FA5}">
                      <a16:colId xmlns:a16="http://schemas.microsoft.com/office/drawing/2014/main" xmlns="" val="2403156861"/>
                    </a:ext>
                  </a:extLst>
                </a:gridCol>
                <a:gridCol w="508000">
                  <a:extLst>
                    <a:ext uri="{9D8B030D-6E8A-4147-A177-3AD203B41FA5}">
                      <a16:colId xmlns:a16="http://schemas.microsoft.com/office/drawing/2014/main" xmlns="" val="1156833182"/>
                    </a:ext>
                  </a:extLst>
                </a:gridCol>
                <a:gridCol w="508000">
                  <a:extLst>
                    <a:ext uri="{9D8B030D-6E8A-4147-A177-3AD203B41FA5}">
                      <a16:colId xmlns:a16="http://schemas.microsoft.com/office/drawing/2014/main" xmlns="" val="757964618"/>
                    </a:ext>
                  </a:extLst>
                </a:gridCol>
                <a:gridCol w="508000">
                  <a:extLst>
                    <a:ext uri="{9D8B030D-6E8A-4147-A177-3AD203B41FA5}">
                      <a16:colId xmlns:a16="http://schemas.microsoft.com/office/drawing/2014/main" xmlns="" val="4258998817"/>
                    </a:ext>
                  </a:extLst>
                </a:gridCol>
                <a:gridCol w="508000">
                  <a:extLst>
                    <a:ext uri="{9D8B030D-6E8A-4147-A177-3AD203B41FA5}">
                      <a16:colId xmlns:a16="http://schemas.microsoft.com/office/drawing/2014/main" xmlns="" val="2256992866"/>
                    </a:ext>
                  </a:extLst>
                </a:gridCol>
                <a:gridCol w="508000">
                  <a:extLst>
                    <a:ext uri="{9D8B030D-6E8A-4147-A177-3AD203B41FA5}">
                      <a16:colId xmlns:a16="http://schemas.microsoft.com/office/drawing/2014/main" xmlns="" val="2620218547"/>
                    </a:ext>
                  </a:extLst>
                </a:gridCol>
                <a:gridCol w="508000">
                  <a:extLst>
                    <a:ext uri="{9D8B030D-6E8A-4147-A177-3AD203B41FA5}">
                      <a16:colId xmlns:a16="http://schemas.microsoft.com/office/drawing/2014/main" xmlns="" val="176189584"/>
                    </a:ext>
                  </a:extLst>
                </a:gridCol>
                <a:gridCol w="508000">
                  <a:extLst>
                    <a:ext uri="{9D8B030D-6E8A-4147-A177-3AD203B41FA5}">
                      <a16:colId xmlns:a16="http://schemas.microsoft.com/office/drawing/2014/main" xmlns="" val="80732299"/>
                    </a:ext>
                  </a:extLst>
                </a:gridCol>
              </a:tblGrid>
              <a:tr h="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xmlns="" val="3036438449"/>
                  </a:ext>
                </a:extLst>
              </a:tr>
            </a:tbl>
          </a:graphicData>
        </a:graphic>
      </p:graphicFrame>
      <p:sp>
        <p:nvSpPr>
          <p:cNvPr id="12" name="文本框 11">
            <a:extLst>
              <a:ext uri="{FF2B5EF4-FFF2-40B4-BE49-F238E27FC236}">
                <a16:creationId xmlns:a16="http://schemas.microsoft.com/office/drawing/2014/main" xmlns="" id="{7E73B02D-9E95-4600-B1C5-C066977EA9B6}"/>
              </a:ext>
            </a:extLst>
          </p:cNvPr>
          <p:cNvSpPr txBox="1"/>
          <p:nvPr/>
        </p:nvSpPr>
        <p:spPr>
          <a:xfrm>
            <a:off x="1558944" y="4291792"/>
            <a:ext cx="9806717" cy="338554"/>
          </a:xfrm>
          <a:prstGeom prst="rect">
            <a:avLst/>
          </a:prstGeom>
          <a:noFill/>
        </p:spPr>
        <p:txBody>
          <a:bodyPr wrap="square" rtlCol="0">
            <a:spAutoFit/>
          </a:bodyPr>
          <a:lstStyle/>
          <a:p>
            <a:r>
              <a:rPr lang="en-US" altLang="zh-CN" sz="1600" b="1" dirty="0">
                <a:solidFill>
                  <a:prstClr val="black"/>
                </a:solidFill>
              </a:rPr>
              <a:t>0      1        2        3      4       5        6      7       8      9       10     11      12    13     14    15     16               </a:t>
            </a:r>
            <a:r>
              <a:rPr lang="zh-CN" altLang="en-US" sz="1600" b="1" dirty="0">
                <a:solidFill>
                  <a:prstClr val="black"/>
                </a:solidFill>
              </a:rPr>
              <a:t>时间</a:t>
            </a:r>
          </a:p>
        </p:txBody>
      </p:sp>
      <p:graphicFrame>
        <p:nvGraphicFramePr>
          <p:cNvPr id="2" name="表格 2">
            <a:extLst>
              <a:ext uri="{FF2B5EF4-FFF2-40B4-BE49-F238E27FC236}">
                <a16:creationId xmlns:a16="http://schemas.microsoft.com/office/drawing/2014/main" xmlns="" id="{872D0426-C599-181D-91F9-FDC9D46907C8}"/>
              </a:ext>
            </a:extLst>
          </p:cNvPr>
          <p:cNvGraphicFramePr>
            <a:graphicFrameLocks noGrp="1"/>
          </p:cNvGraphicFramePr>
          <p:nvPr>
            <p:extLst>
              <p:ext uri="{D42A27DB-BD31-4B8C-83A1-F6EECF244321}">
                <p14:modId xmlns:p14="http://schemas.microsoft.com/office/powerpoint/2010/main" val="596464958"/>
              </p:ext>
            </p:extLst>
          </p:nvPr>
        </p:nvGraphicFramePr>
        <p:xfrm>
          <a:off x="1639277" y="2825556"/>
          <a:ext cx="8128000" cy="1112520"/>
        </p:xfrm>
        <a:graphic>
          <a:graphicData uri="http://schemas.openxmlformats.org/drawingml/2006/table">
            <a:tbl>
              <a:tblPr firstRow="1" bandRow="1">
                <a:tableStyleId>{2D5ABB26-0587-4C30-8999-92F81FD0307C}</a:tableStyleId>
              </a:tblPr>
              <a:tblGrid>
                <a:gridCol w="508000">
                  <a:extLst>
                    <a:ext uri="{9D8B030D-6E8A-4147-A177-3AD203B41FA5}">
                      <a16:colId xmlns:a16="http://schemas.microsoft.com/office/drawing/2014/main" xmlns="" val="1714410703"/>
                    </a:ext>
                  </a:extLst>
                </a:gridCol>
                <a:gridCol w="508000">
                  <a:extLst>
                    <a:ext uri="{9D8B030D-6E8A-4147-A177-3AD203B41FA5}">
                      <a16:colId xmlns:a16="http://schemas.microsoft.com/office/drawing/2014/main" xmlns="" val="1062204875"/>
                    </a:ext>
                  </a:extLst>
                </a:gridCol>
                <a:gridCol w="508000">
                  <a:extLst>
                    <a:ext uri="{9D8B030D-6E8A-4147-A177-3AD203B41FA5}">
                      <a16:colId xmlns:a16="http://schemas.microsoft.com/office/drawing/2014/main" xmlns="" val="916582865"/>
                    </a:ext>
                  </a:extLst>
                </a:gridCol>
                <a:gridCol w="508000">
                  <a:extLst>
                    <a:ext uri="{9D8B030D-6E8A-4147-A177-3AD203B41FA5}">
                      <a16:colId xmlns:a16="http://schemas.microsoft.com/office/drawing/2014/main" xmlns="" val="2905682115"/>
                    </a:ext>
                  </a:extLst>
                </a:gridCol>
                <a:gridCol w="508000">
                  <a:extLst>
                    <a:ext uri="{9D8B030D-6E8A-4147-A177-3AD203B41FA5}">
                      <a16:colId xmlns:a16="http://schemas.microsoft.com/office/drawing/2014/main" xmlns="" val="2930276910"/>
                    </a:ext>
                  </a:extLst>
                </a:gridCol>
                <a:gridCol w="508000">
                  <a:extLst>
                    <a:ext uri="{9D8B030D-6E8A-4147-A177-3AD203B41FA5}">
                      <a16:colId xmlns:a16="http://schemas.microsoft.com/office/drawing/2014/main" xmlns="" val="2612024387"/>
                    </a:ext>
                  </a:extLst>
                </a:gridCol>
                <a:gridCol w="508000">
                  <a:extLst>
                    <a:ext uri="{9D8B030D-6E8A-4147-A177-3AD203B41FA5}">
                      <a16:colId xmlns:a16="http://schemas.microsoft.com/office/drawing/2014/main" xmlns="" val="35763260"/>
                    </a:ext>
                  </a:extLst>
                </a:gridCol>
                <a:gridCol w="508000">
                  <a:extLst>
                    <a:ext uri="{9D8B030D-6E8A-4147-A177-3AD203B41FA5}">
                      <a16:colId xmlns:a16="http://schemas.microsoft.com/office/drawing/2014/main" xmlns="" val="351462485"/>
                    </a:ext>
                  </a:extLst>
                </a:gridCol>
                <a:gridCol w="508000">
                  <a:extLst>
                    <a:ext uri="{9D8B030D-6E8A-4147-A177-3AD203B41FA5}">
                      <a16:colId xmlns:a16="http://schemas.microsoft.com/office/drawing/2014/main" xmlns="" val="93791652"/>
                    </a:ext>
                  </a:extLst>
                </a:gridCol>
                <a:gridCol w="508000">
                  <a:extLst>
                    <a:ext uri="{9D8B030D-6E8A-4147-A177-3AD203B41FA5}">
                      <a16:colId xmlns:a16="http://schemas.microsoft.com/office/drawing/2014/main" xmlns="" val="2441540077"/>
                    </a:ext>
                  </a:extLst>
                </a:gridCol>
                <a:gridCol w="508000">
                  <a:extLst>
                    <a:ext uri="{9D8B030D-6E8A-4147-A177-3AD203B41FA5}">
                      <a16:colId xmlns:a16="http://schemas.microsoft.com/office/drawing/2014/main" xmlns="" val="4046502881"/>
                    </a:ext>
                  </a:extLst>
                </a:gridCol>
                <a:gridCol w="508000">
                  <a:extLst>
                    <a:ext uri="{9D8B030D-6E8A-4147-A177-3AD203B41FA5}">
                      <a16:colId xmlns:a16="http://schemas.microsoft.com/office/drawing/2014/main" xmlns="" val="2713175689"/>
                    </a:ext>
                  </a:extLst>
                </a:gridCol>
                <a:gridCol w="508000">
                  <a:extLst>
                    <a:ext uri="{9D8B030D-6E8A-4147-A177-3AD203B41FA5}">
                      <a16:colId xmlns:a16="http://schemas.microsoft.com/office/drawing/2014/main" xmlns="" val="3900064399"/>
                    </a:ext>
                  </a:extLst>
                </a:gridCol>
                <a:gridCol w="508000">
                  <a:extLst>
                    <a:ext uri="{9D8B030D-6E8A-4147-A177-3AD203B41FA5}">
                      <a16:colId xmlns:a16="http://schemas.microsoft.com/office/drawing/2014/main" xmlns="" val="2987673430"/>
                    </a:ext>
                  </a:extLst>
                </a:gridCol>
                <a:gridCol w="508000">
                  <a:extLst>
                    <a:ext uri="{9D8B030D-6E8A-4147-A177-3AD203B41FA5}">
                      <a16:colId xmlns:a16="http://schemas.microsoft.com/office/drawing/2014/main" xmlns="" val="1402816390"/>
                    </a:ext>
                  </a:extLst>
                </a:gridCol>
                <a:gridCol w="508000">
                  <a:extLst>
                    <a:ext uri="{9D8B030D-6E8A-4147-A177-3AD203B41FA5}">
                      <a16:colId xmlns:a16="http://schemas.microsoft.com/office/drawing/2014/main" xmlns="" val="2915165690"/>
                    </a:ext>
                  </a:extLst>
                </a:gridCol>
              </a:tblGrid>
              <a:tr h="370840">
                <a:tc>
                  <a:txBody>
                    <a:bodyPr/>
                    <a:lstStyle/>
                    <a:p>
                      <a:endParaRPr lang="zh-CN" alt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62500846"/>
                  </a:ext>
                </a:extLst>
              </a:tr>
              <a:tr h="370840">
                <a:tc gridSpan="15">
                  <a:txBody>
                    <a:bodyPr/>
                    <a:lstStyle/>
                    <a:p>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51325444"/>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5">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75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75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75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75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75000"/>
                      </a:schemeClr>
                    </a:solidFill>
                  </a:tcPr>
                </a:tc>
                <a:tc gridSpan="8">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2D05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702882780"/>
                  </a:ext>
                </a:extLst>
              </a:tr>
            </a:tbl>
          </a:graphicData>
        </a:graphic>
      </p:graphicFrame>
    </p:spTree>
    <p:extLst>
      <p:ext uri="{BB962C8B-B14F-4D97-AF65-F5344CB8AC3E}">
        <p14:creationId xmlns:p14="http://schemas.microsoft.com/office/powerpoint/2010/main" val="31090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贪心策略</a:t>
            </a:r>
          </a:p>
        </p:txBody>
      </p:sp>
      <p:graphicFrame>
        <p:nvGraphicFramePr>
          <p:cNvPr id="34" name="表格 34">
            <a:extLst>
              <a:ext uri="{FF2B5EF4-FFF2-40B4-BE49-F238E27FC236}">
                <a16:creationId xmlns:a16="http://schemas.microsoft.com/office/drawing/2014/main" xmlns="" id="{C92C0DB0-128E-041D-79F1-6FF579287C85}"/>
              </a:ext>
            </a:extLst>
          </p:cNvPr>
          <p:cNvGraphicFramePr>
            <a:graphicFrameLocks noGrp="1"/>
          </p:cNvGraphicFramePr>
          <p:nvPr>
            <p:extLst>
              <p:ext uri="{D42A27DB-BD31-4B8C-83A1-F6EECF244321}">
                <p14:modId xmlns:p14="http://schemas.microsoft.com/office/powerpoint/2010/main" val="2878153887"/>
              </p:ext>
            </p:extLst>
          </p:nvPr>
        </p:nvGraphicFramePr>
        <p:xfrm>
          <a:off x="1753398" y="5468620"/>
          <a:ext cx="812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xmlns="" val="8020498"/>
                    </a:ext>
                  </a:extLst>
                </a:gridCol>
                <a:gridCol w="508000">
                  <a:extLst>
                    <a:ext uri="{9D8B030D-6E8A-4147-A177-3AD203B41FA5}">
                      <a16:colId xmlns:a16="http://schemas.microsoft.com/office/drawing/2014/main" xmlns="" val="2251120160"/>
                    </a:ext>
                  </a:extLst>
                </a:gridCol>
                <a:gridCol w="508000">
                  <a:extLst>
                    <a:ext uri="{9D8B030D-6E8A-4147-A177-3AD203B41FA5}">
                      <a16:colId xmlns:a16="http://schemas.microsoft.com/office/drawing/2014/main" xmlns="" val="4272507667"/>
                    </a:ext>
                  </a:extLst>
                </a:gridCol>
                <a:gridCol w="508000">
                  <a:extLst>
                    <a:ext uri="{9D8B030D-6E8A-4147-A177-3AD203B41FA5}">
                      <a16:colId xmlns:a16="http://schemas.microsoft.com/office/drawing/2014/main" xmlns="" val="170616621"/>
                    </a:ext>
                  </a:extLst>
                </a:gridCol>
                <a:gridCol w="508000">
                  <a:extLst>
                    <a:ext uri="{9D8B030D-6E8A-4147-A177-3AD203B41FA5}">
                      <a16:colId xmlns:a16="http://schemas.microsoft.com/office/drawing/2014/main" xmlns="" val="200083822"/>
                    </a:ext>
                  </a:extLst>
                </a:gridCol>
                <a:gridCol w="508000">
                  <a:extLst>
                    <a:ext uri="{9D8B030D-6E8A-4147-A177-3AD203B41FA5}">
                      <a16:colId xmlns:a16="http://schemas.microsoft.com/office/drawing/2014/main" xmlns="" val="1753076400"/>
                    </a:ext>
                  </a:extLst>
                </a:gridCol>
                <a:gridCol w="508000">
                  <a:extLst>
                    <a:ext uri="{9D8B030D-6E8A-4147-A177-3AD203B41FA5}">
                      <a16:colId xmlns:a16="http://schemas.microsoft.com/office/drawing/2014/main" xmlns="" val="228928005"/>
                    </a:ext>
                  </a:extLst>
                </a:gridCol>
                <a:gridCol w="508000">
                  <a:extLst>
                    <a:ext uri="{9D8B030D-6E8A-4147-A177-3AD203B41FA5}">
                      <a16:colId xmlns:a16="http://schemas.microsoft.com/office/drawing/2014/main" xmlns="" val="1644801568"/>
                    </a:ext>
                  </a:extLst>
                </a:gridCol>
                <a:gridCol w="508000">
                  <a:extLst>
                    <a:ext uri="{9D8B030D-6E8A-4147-A177-3AD203B41FA5}">
                      <a16:colId xmlns:a16="http://schemas.microsoft.com/office/drawing/2014/main" xmlns="" val="2403156861"/>
                    </a:ext>
                  </a:extLst>
                </a:gridCol>
                <a:gridCol w="508000">
                  <a:extLst>
                    <a:ext uri="{9D8B030D-6E8A-4147-A177-3AD203B41FA5}">
                      <a16:colId xmlns:a16="http://schemas.microsoft.com/office/drawing/2014/main" xmlns="" val="1156833182"/>
                    </a:ext>
                  </a:extLst>
                </a:gridCol>
                <a:gridCol w="508000">
                  <a:extLst>
                    <a:ext uri="{9D8B030D-6E8A-4147-A177-3AD203B41FA5}">
                      <a16:colId xmlns:a16="http://schemas.microsoft.com/office/drawing/2014/main" xmlns="" val="757964618"/>
                    </a:ext>
                  </a:extLst>
                </a:gridCol>
                <a:gridCol w="508000">
                  <a:extLst>
                    <a:ext uri="{9D8B030D-6E8A-4147-A177-3AD203B41FA5}">
                      <a16:colId xmlns:a16="http://schemas.microsoft.com/office/drawing/2014/main" xmlns="" val="4258998817"/>
                    </a:ext>
                  </a:extLst>
                </a:gridCol>
                <a:gridCol w="508000">
                  <a:extLst>
                    <a:ext uri="{9D8B030D-6E8A-4147-A177-3AD203B41FA5}">
                      <a16:colId xmlns:a16="http://schemas.microsoft.com/office/drawing/2014/main" xmlns="" val="2256992866"/>
                    </a:ext>
                  </a:extLst>
                </a:gridCol>
                <a:gridCol w="508000">
                  <a:extLst>
                    <a:ext uri="{9D8B030D-6E8A-4147-A177-3AD203B41FA5}">
                      <a16:colId xmlns:a16="http://schemas.microsoft.com/office/drawing/2014/main" xmlns="" val="2620218547"/>
                    </a:ext>
                  </a:extLst>
                </a:gridCol>
                <a:gridCol w="508000">
                  <a:extLst>
                    <a:ext uri="{9D8B030D-6E8A-4147-A177-3AD203B41FA5}">
                      <a16:colId xmlns:a16="http://schemas.microsoft.com/office/drawing/2014/main" xmlns="" val="176189584"/>
                    </a:ext>
                  </a:extLst>
                </a:gridCol>
                <a:gridCol w="508000">
                  <a:extLst>
                    <a:ext uri="{9D8B030D-6E8A-4147-A177-3AD203B41FA5}">
                      <a16:colId xmlns:a16="http://schemas.microsoft.com/office/drawing/2014/main" xmlns="" val="80732299"/>
                    </a:ext>
                  </a:extLst>
                </a:gridCol>
              </a:tblGrid>
              <a:tr h="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xmlns="" val="3036438449"/>
                  </a:ext>
                </a:extLst>
              </a:tr>
            </a:tbl>
          </a:graphicData>
        </a:graphic>
      </p:graphicFrame>
      <p:sp>
        <p:nvSpPr>
          <p:cNvPr id="35" name="文本框 34">
            <a:extLst>
              <a:ext uri="{FF2B5EF4-FFF2-40B4-BE49-F238E27FC236}">
                <a16:creationId xmlns:a16="http://schemas.microsoft.com/office/drawing/2014/main" xmlns="" id="{8B9E764B-E992-AE01-AB3B-619F9EBA8E9C}"/>
              </a:ext>
            </a:extLst>
          </p:cNvPr>
          <p:cNvSpPr txBox="1"/>
          <p:nvPr/>
        </p:nvSpPr>
        <p:spPr>
          <a:xfrm>
            <a:off x="1673065" y="5822336"/>
            <a:ext cx="9806717" cy="338554"/>
          </a:xfrm>
          <a:prstGeom prst="rect">
            <a:avLst/>
          </a:prstGeom>
          <a:noFill/>
        </p:spPr>
        <p:txBody>
          <a:bodyPr wrap="square" rtlCol="0">
            <a:spAutoFit/>
          </a:bodyPr>
          <a:lstStyle/>
          <a:p>
            <a:pPr>
              <a:defRPr/>
            </a:pPr>
            <a:r>
              <a:rPr lang="en-US" altLang="zh-CN" sz="1600" b="1" dirty="0">
                <a:solidFill>
                  <a:prstClr val="black"/>
                </a:solidFill>
              </a:rPr>
              <a:t>0      1        2        3      4       5        6      7       8      9       10     11      12    13     14    15     16               </a:t>
            </a:r>
            <a:r>
              <a:rPr lang="zh-CN" altLang="en-US" sz="1600" b="1" dirty="0">
                <a:solidFill>
                  <a:prstClr val="black"/>
                </a:solidFill>
              </a:rPr>
              <a:t>时间</a:t>
            </a:r>
          </a:p>
        </p:txBody>
      </p:sp>
      <p:graphicFrame>
        <p:nvGraphicFramePr>
          <p:cNvPr id="45" name="表格 45">
            <a:extLst>
              <a:ext uri="{FF2B5EF4-FFF2-40B4-BE49-F238E27FC236}">
                <a16:creationId xmlns:a16="http://schemas.microsoft.com/office/drawing/2014/main" xmlns="" id="{14436CA9-BAED-A21F-2182-31F236170FC2}"/>
              </a:ext>
            </a:extLst>
          </p:cNvPr>
          <p:cNvGraphicFramePr>
            <a:graphicFrameLocks noGrp="1"/>
          </p:cNvGraphicFramePr>
          <p:nvPr>
            <p:extLst>
              <p:ext uri="{D42A27DB-BD31-4B8C-83A1-F6EECF244321}">
                <p14:modId xmlns:p14="http://schemas.microsoft.com/office/powerpoint/2010/main" val="3844655864"/>
              </p:ext>
            </p:extLst>
          </p:nvPr>
        </p:nvGraphicFramePr>
        <p:xfrm>
          <a:off x="1753398" y="1389380"/>
          <a:ext cx="8128000" cy="4079240"/>
        </p:xfrm>
        <a:graphic>
          <a:graphicData uri="http://schemas.openxmlformats.org/drawingml/2006/table">
            <a:tbl>
              <a:tblPr firstRow="1" bandRow="1">
                <a:tableStyleId>{2D5ABB26-0587-4C30-8999-92F81FD0307C}</a:tableStyleId>
              </a:tblPr>
              <a:tblGrid>
                <a:gridCol w="508000">
                  <a:extLst>
                    <a:ext uri="{9D8B030D-6E8A-4147-A177-3AD203B41FA5}">
                      <a16:colId xmlns:a16="http://schemas.microsoft.com/office/drawing/2014/main" xmlns="" val="3256706144"/>
                    </a:ext>
                  </a:extLst>
                </a:gridCol>
                <a:gridCol w="508000">
                  <a:extLst>
                    <a:ext uri="{9D8B030D-6E8A-4147-A177-3AD203B41FA5}">
                      <a16:colId xmlns:a16="http://schemas.microsoft.com/office/drawing/2014/main" xmlns="" val="2167441749"/>
                    </a:ext>
                  </a:extLst>
                </a:gridCol>
                <a:gridCol w="508000">
                  <a:extLst>
                    <a:ext uri="{9D8B030D-6E8A-4147-A177-3AD203B41FA5}">
                      <a16:colId xmlns:a16="http://schemas.microsoft.com/office/drawing/2014/main" xmlns="" val="1783243128"/>
                    </a:ext>
                  </a:extLst>
                </a:gridCol>
                <a:gridCol w="508000">
                  <a:extLst>
                    <a:ext uri="{9D8B030D-6E8A-4147-A177-3AD203B41FA5}">
                      <a16:colId xmlns:a16="http://schemas.microsoft.com/office/drawing/2014/main" xmlns="" val="4215946206"/>
                    </a:ext>
                  </a:extLst>
                </a:gridCol>
                <a:gridCol w="508000">
                  <a:extLst>
                    <a:ext uri="{9D8B030D-6E8A-4147-A177-3AD203B41FA5}">
                      <a16:colId xmlns:a16="http://schemas.microsoft.com/office/drawing/2014/main" xmlns="" val="2992848403"/>
                    </a:ext>
                  </a:extLst>
                </a:gridCol>
                <a:gridCol w="508000">
                  <a:extLst>
                    <a:ext uri="{9D8B030D-6E8A-4147-A177-3AD203B41FA5}">
                      <a16:colId xmlns:a16="http://schemas.microsoft.com/office/drawing/2014/main" xmlns="" val="4079616052"/>
                    </a:ext>
                  </a:extLst>
                </a:gridCol>
                <a:gridCol w="508000">
                  <a:extLst>
                    <a:ext uri="{9D8B030D-6E8A-4147-A177-3AD203B41FA5}">
                      <a16:colId xmlns:a16="http://schemas.microsoft.com/office/drawing/2014/main" xmlns="" val="1618401843"/>
                    </a:ext>
                  </a:extLst>
                </a:gridCol>
                <a:gridCol w="508000">
                  <a:extLst>
                    <a:ext uri="{9D8B030D-6E8A-4147-A177-3AD203B41FA5}">
                      <a16:colId xmlns:a16="http://schemas.microsoft.com/office/drawing/2014/main" xmlns="" val="107780122"/>
                    </a:ext>
                  </a:extLst>
                </a:gridCol>
                <a:gridCol w="508000">
                  <a:extLst>
                    <a:ext uri="{9D8B030D-6E8A-4147-A177-3AD203B41FA5}">
                      <a16:colId xmlns:a16="http://schemas.microsoft.com/office/drawing/2014/main" xmlns="" val="2359442544"/>
                    </a:ext>
                  </a:extLst>
                </a:gridCol>
                <a:gridCol w="508000">
                  <a:extLst>
                    <a:ext uri="{9D8B030D-6E8A-4147-A177-3AD203B41FA5}">
                      <a16:colId xmlns:a16="http://schemas.microsoft.com/office/drawing/2014/main" xmlns="" val="52523050"/>
                    </a:ext>
                  </a:extLst>
                </a:gridCol>
                <a:gridCol w="508000">
                  <a:extLst>
                    <a:ext uri="{9D8B030D-6E8A-4147-A177-3AD203B41FA5}">
                      <a16:colId xmlns:a16="http://schemas.microsoft.com/office/drawing/2014/main" xmlns="" val="4284139495"/>
                    </a:ext>
                  </a:extLst>
                </a:gridCol>
                <a:gridCol w="508000">
                  <a:extLst>
                    <a:ext uri="{9D8B030D-6E8A-4147-A177-3AD203B41FA5}">
                      <a16:colId xmlns:a16="http://schemas.microsoft.com/office/drawing/2014/main" xmlns="" val="156766525"/>
                    </a:ext>
                  </a:extLst>
                </a:gridCol>
                <a:gridCol w="508000">
                  <a:extLst>
                    <a:ext uri="{9D8B030D-6E8A-4147-A177-3AD203B41FA5}">
                      <a16:colId xmlns:a16="http://schemas.microsoft.com/office/drawing/2014/main" xmlns="" val="4138285255"/>
                    </a:ext>
                  </a:extLst>
                </a:gridCol>
                <a:gridCol w="508000">
                  <a:extLst>
                    <a:ext uri="{9D8B030D-6E8A-4147-A177-3AD203B41FA5}">
                      <a16:colId xmlns:a16="http://schemas.microsoft.com/office/drawing/2014/main" xmlns="" val="948040038"/>
                    </a:ext>
                  </a:extLst>
                </a:gridCol>
                <a:gridCol w="508000">
                  <a:extLst>
                    <a:ext uri="{9D8B030D-6E8A-4147-A177-3AD203B41FA5}">
                      <a16:colId xmlns:a16="http://schemas.microsoft.com/office/drawing/2014/main" xmlns="" val="741696382"/>
                    </a:ext>
                  </a:extLst>
                </a:gridCol>
                <a:gridCol w="508000">
                  <a:extLst>
                    <a:ext uri="{9D8B030D-6E8A-4147-A177-3AD203B41FA5}">
                      <a16:colId xmlns:a16="http://schemas.microsoft.com/office/drawing/2014/main" xmlns="" val="3053534468"/>
                    </a:ext>
                  </a:extLst>
                </a:gridCol>
              </a:tblGrid>
              <a:tr h="370840">
                <a:tc>
                  <a:txBody>
                    <a:bodyPr/>
                    <a:lstStyle/>
                    <a:p>
                      <a:endParaRPr lang="zh-CN" alt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7344067"/>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13313969"/>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38161265"/>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58524674"/>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0783262"/>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13053871"/>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23893266"/>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68062138"/>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50366272"/>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64088053"/>
                  </a:ext>
                </a:extLst>
              </a:tr>
              <a:tr h="370840">
                <a:tc>
                  <a:txBody>
                    <a:bodyPr/>
                    <a:lstStyle/>
                    <a:p>
                      <a:endParaRPr lang="zh-CN"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644028848"/>
                  </a:ext>
                </a:extLst>
              </a:tr>
            </a:tbl>
          </a:graphicData>
        </a:graphic>
      </p:graphicFrame>
      <p:graphicFrame>
        <p:nvGraphicFramePr>
          <p:cNvPr id="46" name="表格 45">
            <a:extLst>
              <a:ext uri="{FF2B5EF4-FFF2-40B4-BE49-F238E27FC236}">
                <a16:creationId xmlns:a16="http://schemas.microsoft.com/office/drawing/2014/main" xmlns="" id="{22DDEC72-734F-EB10-7D81-A7220179F30E}"/>
              </a:ext>
            </a:extLst>
          </p:cNvPr>
          <p:cNvGraphicFramePr>
            <a:graphicFrameLocks noGrp="1"/>
          </p:cNvGraphicFramePr>
          <p:nvPr>
            <p:extLst>
              <p:ext uri="{D42A27DB-BD31-4B8C-83A1-F6EECF244321}">
                <p14:modId xmlns:p14="http://schemas.microsoft.com/office/powerpoint/2010/main" val="298185451"/>
              </p:ext>
            </p:extLst>
          </p:nvPr>
        </p:nvGraphicFramePr>
        <p:xfrm>
          <a:off x="2267343" y="5102860"/>
          <a:ext cx="1524000" cy="3657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a1</a:t>
                      </a:r>
                      <a:endParaRPr lang="zh-CN" altLang="en-US" dirty="0">
                        <a:solidFill>
                          <a:schemeClr val="tx1"/>
                        </a:solidFill>
                      </a:endParaRPr>
                    </a:p>
                  </a:txBody>
                  <a:tcPr>
                    <a:solidFill>
                      <a:srgbClr val="92D050"/>
                    </a:solidFill>
                  </a:tcPr>
                </a:tc>
                <a:extLst>
                  <a:ext uri="{0D108BD9-81ED-4DB2-BD59-A6C34878D82A}">
                    <a16:rowId xmlns:a16="http://schemas.microsoft.com/office/drawing/2014/main" xmlns="" val="2511687975"/>
                  </a:ext>
                </a:extLst>
              </a:tr>
            </a:tbl>
          </a:graphicData>
        </a:graphic>
      </p:graphicFrame>
      <p:graphicFrame>
        <p:nvGraphicFramePr>
          <p:cNvPr id="47" name="表格 46">
            <a:extLst>
              <a:ext uri="{FF2B5EF4-FFF2-40B4-BE49-F238E27FC236}">
                <a16:creationId xmlns:a16="http://schemas.microsoft.com/office/drawing/2014/main" xmlns="" id="{FE66F597-7B40-5F4D-5E4E-AA96E3D08313}"/>
              </a:ext>
            </a:extLst>
          </p:cNvPr>
          <p:cNvGraphicFramePr>
            <a:graphicFrameLocks noGrp="1"/>
          </p:cNvGraphicFramePr>
          <p:nvPr>
            <p:extLst>
              <p:ext uri="{D42A27DB-BD31-4B8C-83A1-F6EECF244321}">
                <p14:modId xmlns:p14="http://schemas.microsoft.com/office/powerpoint/2010/main" val="3013769083"/>
              </p:ext>
            </p:extLst>
          </p:nvPr>
        </p:nvGraphicFramePr>
        <p:xfrm>
          <a:off x="3283343" y="4737100"/>
          <a:ext cx="1016000" cy="3657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xmlns="" val="1462005737"/>
                    </a:ext>
                  </a:extLst>
                </a:gridCol>
              </a:tblGrid>
              <a:tr h="0">
                <a:tc>
                  <a:txBody>
                    <a:bodyPr/>
                    <a:lstStyle/>
                    <a:p>
                      <a:pPr algn="ctr"/>
                      <a:r>
                        <a:rPr lang="en-US" altLang="zh-CN" dirty="0">
                          <a:solidFill>
                            <a:schemeClr val="tx1"/>
                          </a:solidFill>
                        </a:rPr>
                        <a:t>a2</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3366210592"/>
                  </a:ext>
                </a:extLst>
              </a:tr>
            </a:tbl>
          </a:graphicData>
        </a:graphic>
      </p:graphicFrame>
      <p:graphicFrame>
        <p:nvGraphicFramePr>
          <p:cNvPr id="48" name="表格 47">
            <a:extLst>
              <a:ext uri="{FF2B5EF4-FFF2-40B4-BE49-F238E27FC236}">
                <a16:creationId xmlns:a16="http://schemas.microsoft.com/office/drawing/2014/main" xmlns="" id="{AF2F8C71-A56A-617D-27FF-389B738FB83B}"/>
              </a:ext>
            </a:extLst>
          </p:cNvPr>
          <p:cNvGraphicFramePr>
            <a:graphicFrameLocks noGrp="1"/>
          </p:cNvGraphicFramePr>
          <p:nvPr>
            <p:extLst>
              <p:ext uri="{D42A27DB-BD31-4B8C-83A1-F6EECF244321}">
                <p14:modId xmlns:p14="http://schemas.microsoft.com/office/powerpoint/2010/main" val="128057626"/>
              </p:ext>
            </p:extLst>
          </p:nvPr>
        </p:nvGraphicFramePr>
        <p:xfrm>
          <a:off x="1753398" y="4363895"/>
          <a:ext cx="3048000" cy="3657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1270857208"/>
                    </a:ext>
                  </a:extLst>
                </a:gridCol>
              </a:tblGrid>
              <a:tr h="0">
                <a:tc>
                  <a:txBody>
                    <a:bodyPr/>
                    <a:lstStyle/>
                    <a:p>
                      <a:pPr algn="ctr"/>
                      <a:r>
                        <a:rPr lang="en-US" altLang="zh-CN" dirty="0">
                          <a:solidFill>
                            <a:schemeClr val="tx1"/>
                          </a:solidFill>
                        </a:rPr>
                        <a:t>a3</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3393805060"/>
                  </a:ext>
                </a:extLst>
              </a:tr>
            </a:tbl>
          </a:graphicData>
        </a:graphic>
      </p:graphicFrame>
      <p:graphicFrame>
        <p:nvGraphicFramePr>
          <p:cNvPr id="49" name="表格 48">
            <a:extLst>
              <a:ext uri="{FF2B5EF4-FFF2-40B4-BE49-F238E27FC236}">
                <a16:creationId xmlns:a16="http://schemas.microsoft.com/office/drawing/2014/main" xmlns="" id="{2B65E95B-E535-9E62-2747-1F8A62D92477}"/>
              </a:ext>
            </a:extLst>
          </p:cNvPr>
          <p:cNvGraphicFramePr>
            <a:graphicFrameLocks noGrp="1"/>
          </p:cNvGraphicFramePr>
          <p:nvPr>
            <p:extLst>
              <p:ext uri="{D42A27DB-BD31-4B8C-83A1-F6EECF244321}">
                <p14:modId xmlns:p14="http://schemas.microsoft.com/office/powerpoint/2010/main" val="1769146782"/>
              </p:ext>
            </p:extLst>
          </p:nvPr>
        </p:nvGraphicFramePr>
        <p:xfrm>
          <a:off x="3791343" y="3988351"/>
          <a:ext cx="1524000" cy="3657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a4</a:t>
                      </a:r>
                      <a:endParaRPr lang="zh-CN" altLang="en-US" dirty="0">
                        <a:solidFill>
                          <a:schemeClr val="tx1"/>
                        </a:solidFill>
                      </a:endParaRPr>
                    </a:p>
                  </a:txBody>
                  <a:tcPr>
                    <a:solidFill>
                      <a:srgbClr val="92D050"/>
                    </a:solidFill>
                  </a:tcPr>
                </a:tc>
                <a:extLst>
                  <a:ext uri="{0D108BD9-81ED-4DB2-BD59-A6C34878D82A}">
                    <a16:rowId xmlns:a16="http://schemas.microsoft.com/office/drawing/2014/main" xmlns="" val="2511687975"/>
                  </a:ext>
                </a:extLst>
              </a:tr>
            </a:tbl>
          </a:graphicData>
        </a:graphic>
      </p:graphicFrame>
      <p:graphicFrame>
        <p:nvGraphicFramePr>
          <p:cNvPr id="50" name="表格 49">
            <a:extLst>
              <a:ext uri="{FF2B5EF4-FFF2-40B4-BE49-F238E27FC236}">
                <a16:creationId xmlns:a16="http://schemas.microsoft.com/office/drawing/2014/main" xmlns="" id="{DBBB61C5-2D85-4B12-2C27-6B42D4859587}"/>
              </a:ext>
            </a:extLst>
          </p:cNvPr>
          <p:cNvGraphicFramePr>
            <a:graphicFrameLocks noGrp="1"/>
          </p:cNvGraphicFramePr>
          <p:nvPr>
            <p:extLst>
              <p:ext uri="{D42A27DB-BD31-4B8C-83A1-F6EECF244321}">
                <p14:modId xmlns:p14="http://schemas.microsoft.com/office/powerpoint/2010/main" val="3358772452"/>
              </p:ext>
            </p:extLst>
          </p:nvPr>
        </p:nvGraphicFramePr>
        <p:xfrm>
          <a:off x="3277398" y="3612807"/>
          <a:ext cx="3048000" cy="3657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a5</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51" name="表格 50">
            <a:extLst>
              <a:ext uri="{FF2B5EF4-FFF2-40B4-BE49-F238E27FC236}">
                <a16:creationId xmlns:a16="http://schemas.microsoft.com/office/drawing/2014/main" xmlns="" id="{5FE67667-F21D-AD17-E865-8A0B3FAA5B35}"/>
              </a:ext>
            </a:extLst>
          </p:cNvPr>
          <p:cNvGraphicFramePr>
            <a:graphicFrameLocks noGrp="1"/>
          </p:cNvGraphicFramePr>
          <p:nvPr>
            <p:extLst>
              <p:ext uri="{D42A27DB-BD31-4B8C-83A1-F6EECF244321}">
                <p14:modId xmlns:p14="http://schemas.microsoft.com/office/powerpoint/2010/main" val="3846070195"/>
              </p:ext>
            </p:extLst>
          </p:nvPr>
        </p:nvGraphicFramePr>
        <p:xfrm>
          <a:off x="4299342" y="3237263"/>
          <a:ext cx="2026055" cy="365760"/>
        </p:xfrm>
        <a:graphic>
          <a:graphicData uri="http://schemas.openxmlformats.org/drawingml/2006/table">
            <a:tbl>
              <a:tblPr firstRow="1" bandRow="1">
                <a:tableStyleId>{5C22544A-7EE6-4342-B048-85BDC9FD1C3A}</a:tableStyleId>
              </a:tblPr>
              <a:tblGrid>
                <a:gridCol w="2026055">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a6</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52" name="表格 51">
            <a:extLst>
              <a:ext uri="{FF2B5EF4-FFF2-40B4-BE49-F238E27FC236}">
                <a16:creationId xmlns:a16="http://schemas.microsoft.com/office/drawing/2014/main" xmlns="" id="{901BF1AC-DF2F-95D8-9296-22A934F65DBF}"/>
              </a:ext>
            </a:extLst>
          </p:cNvPr>
          <p:cNvGraphicFramePr>
            <a:graphicFrameLocks noGrp="1"/>
          </p:cNvGraphicFramePr>
          <p:nvPr>
            <p:extLst>
              <p:ext uri="{D42A27DB-BD31-4B8C-83A1-F6EECF244321}">
                <p14:modId xmlns:p14="http://schemas.microsoft.com/office/powerpoint/2010/main" val="3516385945"/>
              </p:ext>
            </p:extLst>
          </p:nvPr>
        </p:nvGraphicFramePr>
        <p:xfrm>
          <a:off x="4801397" y="2881287"/>
          <a:ext cx="2026055" cy="365760"/>
        </p:xfrm>
        <a:graphic>
          <a:graphicData uri="http://schemas.openxmlformats.org/drawingml/2006/table">
            <a:tbl>
              <a:tblPr firstRow="1" bandRow="1">
                <a:tableStyleId>{5C22544A-7EE6-4342-B048-85BDC9FD1C3A}</a:tableStyleId>
              </a:tblPr>
              <a:tblGrid>
                <a:gridCol w="2026055">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a7</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53" name="表格 52">
            <a:extLst>
              <a:ext uri="{FF2B5EF4-FFF2-40B4-BE49-F238E27FC236}">
                <a16:creationId xmlns:a16="http://schemas.microsoft.com/office/drawing/2014/main" xmlns="" id="{FCC50A6A-C5B5-9DEA-6F64-4F037CB9B74F}"/>
              </a:ext>
            </a:extLst>
          </p:cNvPr>
          <p:cNvGraphicFramePr>
            <a:graphicFrameLocks noGrp="1"/>
          </p:cNvGraphicFramePr>
          <p:nvPr>
            <p:extLst>
              <p:ext uri="{D42A27DB-BD31-4B8C-83A1-F6EECF244321}">
                <p14:modId xmlns:p14="http://schemas.microsoft.com/office/powerpoint/2010/main" val="43513774"/>
              </p:ext>
            </p:extLst>
          </p:nvPr>
        </p:nvGraphicFramePr>
        <p:xfrm>
          <a:off x="5814424" y="2495959"/>
          <a:ext cx="1524000" cy="3657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a8</a:t>
                      </a:r>
                      <a:endParaRPr lang="zh-CN" altLang="en-US" dirty="0">
                        <a:solidFill>
                          <a:schemeClr val="tx1"/>
                        </a:solidFill>
                      </a:endParaRPr>
                    </a:p>
                  </a:txBody>
                  <a:tcPr>
                    <a:solidFill>
                      <a:srgbClr val="92D050"/>
                    </a:solidFill>
                  </a:tcPr>
                </a:tc>
                <a:extLst>
                  <a:ext uri="{0D108BD9-81ED-4DB2-BD59-A6C34878D82A}">
                    <a16:rowId xmlns:a16="http://schemas.microsoft.com/office/drawing/2014/main" xmlns="" val="2511687975"/>
                  </a:ext>
                </a:extLst>
              </a:tr>
            </a:tbl>
          </a:graphicData>
        </a:graphic>
      </p:graphicFrame>
      <p:graphicFrame>
        <p:nvGraphicFramePr>
          <p:cNvPr id="54" name="表格 53">
            <a:extLst>
              <a:ext uri="{FF2B5EF4-FFF2-40B4-BE49-F238E27FC236}">
                <a16:creationId xmlns:a16="http://schemas.microsoft.com/office/drawing/2014/main" xmlns="" id="{363608D7-5FFD-564A-3285-BC5F3F1FA054}"/>
              </a:ext>
            </a:extLst>
          </p:cNvPr>
          <p:cNvGraphicFramePr>
            <a:graphicFrameLocks noGrp="1"/>
          </p:cNvGraphicFramePr>
          <p:nvPr>
            <p:extLst>
              <p:ext uri="{D42A27DB-BD31-4B8C-83A1-F6EECF244321}">
                <p14:modId xmlns:p14="http://schemas.microsoft.com/office/powerpoint/2010/main" val="452547599"/>
              </p:ext>
            </p:extLst>
          </p:nvPr>
        </p:nvGraphicFramePr>
        <p:xfrm>
          <a:off x="5814424" y="2106328"/>
          <a:ext cx="2017990" cy="365760"/>
        </p:xfrm>
        <a:graphic>
          <a:graphicData uri="http://schemas.openxmlformats.org/drawingml/2006/table">
            <a:tbl>
              <a:tblPr firstRow="1" bandRow="1">
                <a:tableStyleId>{5C22544A-7EE6-4342-B048-85BDC9FD1C3A}</a:tableStyleId>
              </a:tblPr>
              <a:tblGrid>
                <a:gridCol w="2017990">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a9</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55" name="表格 54">
            <a:extLst>
              <a:ext uri="{FF2B5EF4-FFF2-40B4-BE49-F238E27FC236}">
                <a16:creationId xmlns:a16="http://schemas.microsoft.com/office/drawing/2014/main" xmlns="" id="{D69E4DCE-61B4-8DEB-825B-51F64F86B9E1}"/>
              </a:ext>
            </a:extLst>
          </p:cNvPr>
          <p:cNvGraphicFramePr>
            <a:graphicFrameLocks noGrp="1"/>
          </p:cNvGraphicFramePr>
          <p:nvPr>
            <p:extLst>
              <p:ext uri="{D42A27DB-BD31-4B8C-83A1-F6EECF244321}">
                <p14:modId xmlns:p14="http://schemas.microsoft.com/office/powerpoint/2010/main" val="1019515702"/>
              </p:ext>
            </p:extLst>
          </p:nvPr>
        </p:nvGraphicFramePr>
        <p:xfrm>
          <a:off x="2786806" y="1744109"/>
          <a:ext cx="6073072" cy="365760"/>
        </p:xfrm>
        <a:graphic>
          <a:graphicData uri="http://schemas.openxmlformats.org/drawingml/2006/table">
            <a:tbl>
              <a:tblPr firstRow="1" bandRow="1">
                <a:tableStyleId>{5C22544A-7EE6-4342-B048-85BDC9FD1C3A}</a:tableStyleId>
              </a:tblPr>
              <a:tblGrid>
                <a:gridCol w="6073072">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a10</a:t>
                      </a:r>
                      <a:endParaRPr lang="zh-CN" altLang="en-US"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xmlns="" val="2511687975"/>
                  </a:ext>
                </a:extLst>
              </a:tr>
            </a:tbl>
          </a:graphicData>
        </a:graphic>
      </p:graphicFrame>
      <p:graphicFrame>
        <p:nvGraphicFramePr>
          <p:cNvPr id="56" name="表格 55">
            <a:extLst>
              <a:ext uri="{FF2B5EF4-FFF2-40B4-BE49-F238E27FC236}">
                <a16:creationId xmlns:a16="http://schemas.microsoft.com/office/drawing/2014/main" xmlns="" id="{13F43985-6E9F-7794-9CA8-001F90D67E22}"/>
              </a:ext>
            </a:extLst>
          </p:cNvPr>
          <p:cNvGraphicFramePr>
            <a:graphicFrameLocks noGrp="1"/>
          </p:cNvGraphicFramePr>
          <p:nvPr>
            <p:extLst>
              <p:ext uri="{D42A27DB-BD31-4B8C-83A1-F6EECF244321}">
                <p14:modId xmlns:p14="http://schemas.microsoft.com/office/powerpoint/2010/main" val="3257907372"/>
              </p:ext>
            </p:extLst>
          </p:nvPr>
        </p:nvGraphicFramePr>
        <p:xfrm>
          <a:off x="7832414" y="1365509"/>
          <a:ext cx="2048984" cy="365760"/>
        </p:xfrm>
        <a:graphic>
          <a:graphicData uri="http://schemas.openxmlformats.org/drawingml/2006/table">
            <a:tbl>
              <a:tblPr firstRow="1" bandRow="1">
                <a:tableStyleId>{5C22544A-7EE6-4342-B048-85BDC9FD1C3A}</a:tableStyleId>
              </a:tblPr>
              <a:tblGrid>
                <a:gridCol w="2048984">
                  <a:extLst>
                    <a:ext uri="{9D8B030D-6E8A-4147-A177-3AD203B41FA5}">
                      <a16:colId xmlns:a16="http://schemas.microsoft.com/office/drawing/2014/main" xmlns="" val="4021770052"/>
                    </a:ext>
                  </a:extLst>
                </a:gridCol>
              </a:tblGrid>
              <a:tr h="0">
                <a:tc>
                  <a:txBody>
                    <a:bodyPr/>
                    <a:lstStyle/>
                    <a:p>
                      <a:pPr algn="ctr"/>
                      <a:r>
                        <a:rPr lang="en-US" altLang="zh-CN" dirty="0">
                          <a:solidFill>
                            <a:schemeClr val="tx1"/>
                          </a:solidFill>
                        </a:rPr>
                        <a:t>a11</a:t>
                      </a:r>
                      <a:endParaRPr lang="zh-CN" altLang="en-US" dirty="0">
                        <a:solidFill>
                          <a:schemeClr val="tx1"/>
                        </a:solidFill>
                      </a:endParaRPr>
                    </a:p>
                  </a:txBody>
                  <a:tcPr>
                    <a:solidFill>
                      <a:srgbClr val="92D050"/>
                    </a:solidFill>
                  </a:tcPr>
                </a:tc>
                <a:extLst>
                  <a:ext uri="{0D108BD9-81ED-4DB2-BD59-A6C34878D82A}">
                    <a16:rowId xmlns:a16="http://schemas.microsoft.com/office/drawing/2014/main" xmlns="" val="2511687975"/>
                  </a:ext>
                </a:extLst>
              </a:tr>
            </a:tbl>
          </a:graphicData>
        </a:graphic>
      </p:graphicFrame>
      <p:sp>
        <p:nvSpPr>
          <p:cNvPr id="57" name="右大括号 56">
            <a:extLst>
              <a:ext uri="{FF2B5EF4-FFF2-40B4-BE49-F238E27FC236}">
                <a16:creationId xmlns:a16="http://schemas.microsoft.com/office/drawing/2014/main" xmlns="" id="{74DAB22A-1044-52AF-3674-4ECB85BDA2ED}"/>
              </a:ext>
            </a:extLst>
          </p:cNvPr>
          <p:cNvSpPr/>
          <p:nvPr/>
        </p:nvSpPr>
        <p:spPr>
          <a:xfrm>
            <a:off x="10169214" y="1365509"/>
            <a:ext cx="319314" cy="390876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defRPr/>
            </a:pPr>
            <a:endParaRPr lang="zh-CN" altLang="en-US">
              <a:solidFill>
                <a:prstClr val="black"/>
              </a:solidFill>
            </a:endParaRPr>
          </a:p>
        </p:txBody>
      </p:sp>
      <p:sp>
        <p:nvSpPr>
          <p:cNvPr id="58" name="文本框 57">
            <a:extLst>
              <a:ext uri="{FF2B5EF4-FFF2-40B4-BE49-F238E27FC236}">
                <a16:creationId xmlns:a16="http://schemas.microsoft.com/office/drawing/2014/main" xmlns="" id="{AB8AE260-92D6-FB4B-D6EF-87A01BE08C06}"/>
              </a:ext>
            </a:extLst>
          </p:cNvPr>
          <p:cNvSpPr txBox="1"/>
          <p:nvPr/>
        </p:nvSpPr>
        <p:spPr>
          <a:xfrm>
            <a:off x="10587153" y="3251145"/>
            <a:ext cx="1669143" cy="369332"/>
          </a:xfrm>
          <a:prstGeom prst="rect">
            <a:avLst/>
          </a:prstGeom>
          <a:noFill/>
        </p:spPr>
        <p:txBody>
          <a:bodyPr wrap="square" rtlCol="0">
            <a:spAutoFit/>
          </a:bodyPr>
          <a:lstStyle/>
          <a:p>
            <a:pPr>
              <a:defRPr/>
            </a:pPr>
            <a:r>
              <a:rPr lang="zh-CN" altLang="en-US" b="1" dirty="0">
                <a:solidFill>
                  <a:prstClr val="black"/>
                </a:solidFill>
                <a:latin typeface="楷体" panose="02010609060101010101" pitchFamily="49" charset="-122"/>
                <a:ea typeface="楷体" panose="02010609060101010101" pitchFamily="49" charset="-122"/>
              </a:rPr>
              <a:t>活动时间跨度</a:t>
            </a:r>
          </a:p>
        </p:txBody>
      </p:sp>
      <p:sp>
        <p:nvSpPr>
          <p:cNvPr id="24" name="Rectangle 5">
            <a:extLst>
              <a:ext uri="{FF2B5EF4-FFF2-40B4-BE49-F238E27FC236}">
                <a16:creationId xmlns:a16="http://schemas.microsoft.com/office/drawing/2014/main" xmlns="" id="{F374CD99-B1F9-B297-D6C5-65E68700F129}"/>
              </a:ext>
            </a:extLst>
          </p:cNvPr>
          <p:cNvSpPr txBox="1">
            <a:spLocks noChangeArrowheads="1"/>
          </p:cNvSpPr>
          <p:nvPr/>
        </p:nvSpPr>
        <p:spPr bwMode="auto">
          <a:xfrm>
            <a:off x="400639" y="783189"/>
            <a:ext cx="10499481" cy="62831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prstClr val="black"/>
                </a:solidFill>
                <a:latin typeface="华文仿宋" panose="02010600040101010101" pitchFamily="2" charset="-122"/>
                <a:ea typeface="华文仿宋" panose="02010600040101010101" pitchFamily="2" charset="-122"/>
              </a:rPr>
              <a:t>策略</a:t>
            </a:r>
            <a:r>
              <a:rPr lang="en-US" altLang="zh-CN" kern="0" dirty="0">
                <a:solidFill>
                  <a:prstClr val="black"/>
                </a:solidFill>
                <a:latin typeface="华文仿宋" panose="02010600040101010101" pitchFamily="2" charset="-122"/>
                <a:ea typeface="华文仿宋" panose="02010600040101010101" pitchFamily="2" charset="-122"/>
              </a:rPr>
              <a:t>3</a:t>
            </a:r>
            <a:r>
              <a:rPr lang="zh-CN" altLang="en-US" kern="0" dirty="0">
                <a:solidFill>
                  <a:prstClr val="black"/>
                </a:solidFill>
                <a:latin typeface="华文仿宋" panose="02010600040101010101" pitchFamily="2" charset="-122"/>
                <a:ea typeface="华文仿宋" panose="02010600040101010101" pitchFamily="2" charset="-122"/>
              </a:rPr>
              <a:t>：</a:t>
            </a:r>
            <a:r>
              <a:rPr lang="zh-CN" altLang="en-US" kern="0" dirty="0">
                <a:solidFill>
                  <a:srgbClr val="FF0000"/>
                </a:solidFill>
                <a:latin typeface="华文仿宋" panose="02010600040101010101" pitchFamily="2" charset="-122"/>
                <a:ea typeface="华文仿宋" panose="02010600040101010101" pitchFamily="2" charset="-122"/>
              </a:rPr>
              <a:t>最早结束</a:t>
            </a:r>
            <a:r>
              <a:rPr lang="zh-CN" altLang="en-US" kern="0" dirty="0">
                <a:solidFill>
                  <a:prstClr val="black"/>
                </a:solidFill>
                <a:latin typeface="华文仿宋" panose="02010600040101010101" pitchFamily="2" charset="-122"/>
                <a:ea typeface="华文仿宋" panose="02010600040101010101" pitchFamily="2" charset="-122"/>
              </a:rPr>
              <a:t>活动优先</a:t>
            </a:r>
            <a:endParaRPr lang="en-US" altLang="zh-CN" sz="2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5" name="Rectangle 5">
            <a:extLst>
              <a:ext uri="{FF2B5EF4-FFF2-40B4-BE49-F238E27FC236}">
                <a16:creationId xmlns:a16="http://schemas.microsoft.com/office/drawing/2014/main" xmlns="" id="{7554AFB0-185E-BEF8-FE97-7520E3FD187D}"/>
              </a:ext>
            </a:extLst>
          </p:cNvPr>
          <p:cNvSpPr txBox="1">
            <a:spLocks noChangeArrowheads="1"/>
          </p:cNvSpPr>
          <p:nvPr/>
        </p:nvSpPr>
        <p:spPr bwMode="auto">
          <a:xfrm>
            <a:off x="5276020" y="770349"/>
            <a:ext cx="6934706" cy="6557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1800" kern="0" dirty="0">
                <a:solidFill>
                  <a:prstClr val="black"/>
                </a:solidFill>
                <a:latin typeface="Cambria" panose="02040503050406030204" pitchFamily="18" charset="0"/>
                <a:ea typeface="华文仿宋" panose="02010600040101010101" pitchFamily="2" charset="-122"/>
              </a:rPr>
              <a:t>选择最早结束的活动，可以给后面的活动留更大的选择空间</a:t>
            </a:r>
            <a:endParaRPr lang="en-US" altLang="zh-CN" sz="18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p:txBody>
      </p:sp>
      <p:sp>
        <p:nvSpPr>
          <p:cNvPr id="26" name="Rectangle 5">
            <a:extLst>
              <a:ext uri="{FF2B5EF4-FFF2-40B4-BE49-F238E27FC236}">
                <a16:creationId xmlns:a16="http://schemas.microsoft.com/office/drawing/2014/main" xmlns="" id="{2789FB17-01F3-C03D-53A4-4ABF84C98205}"/>
              </a:ext>
            </a:extLst>
          </p:cNvPr>
          <p:cNvSpPr txBox="1">
            <a:spLocks noChangeArrowheads="1"/>
          </p:cNvSpPr>
          <p:nvPr/>
        </p:nvSpPr>
        <p:spPr bwMode="auto">
          <a:xfrm>
            <a:off x="79915" y="1645407"/>
            <a:ext cx="2030512" cy="62831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kern="0" dirty="0">
                <a:solidFill>
                  <a:srgbClr val="C00000"/>
                </a:solidFill>
                <a:latin typeface="华文仿宋" panose="02010600040101010101" pitchFamily="2" charset="-122"/>
                <a:ea typeface="华文仿宋" panose="02010600040101010101" pitchFamily="2" charset="-122"/>
              </a:rPr>
              <a:t>正确策略</a:t>
            </a:r>
            <a:endParaRPr lang="en-US" altLang="zh-CN" sz="2400" kern="0" dirty="0">
              <a:solidFill>
                <a:srgbClr val="C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xmlns="" id="{93BE6F44-FFB3-DFD5-352C-9E486541F90B}"/>
              </a:ext>
            </a:extLst>
          </p:cNvPr>
          <p:cNvCxnSpPr/>
          <p:nvPr/>
        </p:nvCxnSpPr>
        <p:spPr>
          <a:xfrm flipV="1">
            <a:off x="3788899" y="5991613"/>
            <a:ext cx="0" cy="42801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xmlns="" id="{BBAA9C0E-4315-EF8B-3EB2-520F8A78D786}"/>
              </a:ext>
            </a:extLst>
          </p:cNvPr>
          <p:cNvSpPr txBox="1"/>
          <p:nvPr/>
        </p:nvSpPr>
        <p:spPr>
          <a:xfrm>
            <a:off x="9953521" y="6159825"/>
            <a:ext cx="1215183" cy="369332"/>
          </a:xfrm>
          <a:prstGeom prst="rect">
            <a:avLst/>
          </a:prstGeom>
          <a:noFill/>
        </p:spPr>
        <p:txBody>
          <a:bodyPr wrap="square" rtlCol="0">
            <a:spAutoFit/>
          </a:bodyPr>
          <a:lstStyle/>
          <a:p>
            <a:r>
              <a:rPr lang="en-US" altLang="zh-CN" dirty="0">
                <a:solidFill>
                  <a:prstClr val="black"/>
                </a:solidFill>
                <a:latin typeface="楷体" panose="02010609060101010101" pitchFamily="49" charset="-122"/>
                <a:ea typeface="楷体" panose="02010609060101010101" pitchFamily="49" charset="-122"/>
              </a:rPr>
              <a:t>4</a:t>
            </a:r>
            <a:endParaRPr lang="zh-CN" altLang="en-US" dirty="0">
              <a:solidFill>
                <a:prstClr val="black"/>
              </a:solidFill>
              <a:latin typeface="楷体" panose="02010609060101010101" pitchFamily="49" charset="-122"/>
              <a:ea typeface="楷体" panose="02010609060101010101" pitchFamily="49" charset="-122"/>
            </a:endParaRPr>
          </a:p>
        </p:txBody>
      </p:sp>
      <p:cxnSp>
        <p:nvCxnSpPr>
          <p:cNvPr id="31" name="直接箭头连接符 30">
            <a:extLst>
              <a:ext uri="{FF2B5EF4-FFF2-40B4-BE49-F238E27FC236}">
                <a16:creationId xmlns:a16="http://schemas.microsoft.com/office/drawing/2014/main" xmlns="" id="{6C4437FA-7153-3CCD-7045-1E4C5735BD69}"/>
              </a:ext>
            </a:extLst>
          </p:cNvPr>
          <p:cNvCxnSpPr/>
          <p:nvPr/>
        </p:nvCxnSpPr>
        <p:spPr>
          <a:xfrm flipV="1">
            <a:off x="5276020" y="6056401"/>
            <a:ext cx="0" cy="42801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BDB61649-DAEE-6DD2-B776-FF9A31769AA7}"/>
              </a:ext>
            </a:extLst>
          </p:cNvPr>
          <p:cNvCxnSpPr/>
          <p:nvPr/>
        </p:nvCxnSpPr>
        <p:spPr>
          <a:xfrm flipV="1">
            <a:off x="7338424" y="6056664"/>
            <a:ext cx="0" cy="42801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xmlns="" id="{8EA612E6-8957-3CD2-AB85-A28CFCC90559}"/>
              </a:ext>
            </a:extLst>
          </p:cNvPr>
          <p:cNvCxnSpPr/>
          <p:nvPr/>
        </p:nvCxnSpPr>
        <p:spPr>
          <a:xfrm flipV="1">
            <a:off x="9881398" y="6127393"/>
            <a:ext cx="0" cy="42801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xmlns="" id="{EB7CECEE-7560-5DD0-787C-C8817F812E7B}"/>
              </a:ext>
            </a:extLst>
          </p:cNvPr>
          <p:cNvSpPr txBox="1"/>
          <p:nvPr/>
        </p:nvSpPr>
        <p:spPr>
          <a:xfrm>
            <a:off x="5249980" y="6219708"/>
            <a:ext cx="1215183" cy="369332"/>
          </a:xfrm>
          <a:prstGeom prst="rect">
            <a:avLst/>
          </a:prstGeom>
          <a:noFill/>
        </p:spPr>
        <p:txBody>
          <a:bodyPr wrap="square" rtlCol="0">
            <a:spAutoFit/>
          </a:bodyPr>
          <a:lstStyle/>
          <a:p>
            <a:r>
              <a:rPr lang="en-US" altLang="zh-CN" dirty="0">
                <a:solidFill>
                  <a:prstClr val="black"/>
                </a:solidFill>
                <a:latin typeface="楷体" panose="02010609060101010101" pitchFamily="49" charset="-122"/>
                <a:ea typeface="楷体" panose="02010609060101010101" pitchFamily="49" charset="-122"/>
              </a:rPr>
              <a:t>2</a:t>
            </a:r>
            <a:endParaRPr lang="zh-CN" altLang="en-US" dirty="0">
              <a:solidFill>
                <a:prstClr val="black"/>
              </a:solidFill>
              <a:latin typeface="楷体" panose="02010609060101010101" pitchFamily="49" charset="-122"/>
              <a:ea typeface="楷体" panose="02010609060101010101" pitchFamily="49" charset="-122"/>
            </a:endParaRPr>
          </a:p>
        </p:txBody>
      </p:sp>
      <p:sp>
        <p:nvSpPr>
          <p:cNvPr id="37" name="文本框 36">
            <a:extLst>
              <a:ext uri="{FF2B5EF4-FFF2-40B4-BE49-F238E27FC236}">
                <a16:creationId xmlns:a16="http://schemas.microsoft.com/office/drawing/2014/main" xmlns="" id="{053077D9-81EB-8EAB-02B7-1D3B98B83514}"/>
              </a:ext>
            </a:extLst>
          </p:cNvPr>
          <p:cNvSpPr txBox="1"/>
          <p:nvPr/>
        </p:nvSpPr>
        <p:spPr>
          <a:xfrm>
            <a:off x="7344691" y="6237295"/>
            <a:ext cx="1215183" cy="369332"/>
          </a:xfrm>
          <a:prstGeom prst="rect">
            <a:avLst/>
          </a:prstGeom>
          <a:noFill/>
        </p:spPr>
        <p:txBody>
          <a:bodyPr wrap="square" rtlCol="0">
            <a:spAutoFit/>
          </a:bodyPr>
          <a:lstStyle/>
          <a:p>
            <a:r>
              <a:rPr lang="en-US" altLang="zh-CN" dirty="0">
                <a:solidFill>
                  <a:prstClr val="black"/>
                </a:solidFill>
                <a:latin typeface="楷体" panose="02010609060101010101" pitchFamily="49" charset="-122"/>
                <a:ea typeface="楷体" panose="02010609060101010101" pitchFamily="49" charset="-122"/>
              </a:rPr>
              <a:t>3</a:t>
            </a:r>
            <a:endParaRPr lang="zh-CN" altLang="en-US" dirty="0">
              <a:solidFill>
                <a:prstClr val="black"/>
              </a:solidFill>
              <a:latin typeface="楷体" panose="02010609060101010101" pitchFamily="49" charset="-122"/>
              <a:ea typeface="楷体" panose="02010609060101010101" pitchFamily="49" charset="-122"/>
            </a:endParaRPr>
          </a:p>
        </p:txBody>
      </p:sp>
      <p:sp>
        <p:nvSpPr>
          <p:cNvPr id="38" name="文本框 37">
            <a:extLst>
              <a:ext uri="{FF2B5EF4-FFF2-40B4-BE49-F238E27FC236}">
                <a16:creationId xmlns:a16="http://schemas.microsoft.com/office/drawing/2014/main" xmlns="" id="{F957BB89-9B3B-323B-6F09-FB84D6FA32A3}"/>
              </a:ext>
            </a:extLst>
          </p:cNvPr>
          <p:cNvSpPr txBox="1"/>
          <p:nvPr/>
        </p:nvSpPr>
        <p:spPr>
          <a:xfrm>
            <a:off x="3995597" y="6338478"/>
            <a:ext cx="1215183" cy="369332"/>
          </a:xfrm>
          <a:prstGeom prst="rect">
            <a:avLst/>
          </a:prstGeom>
          <a:noFill/>
        </p:spPr>
        <p:txBody>
          <a:bodyPr wrap="square" rtlCol="0">
            <a:spAutoFit/>
          </a:bodyPr>
          <a:lstStyle/>
          <a:p>
            <a:r>
              <a:rPr lang="zh-CN" altLang="en-US" dirty="0">
                <a:solidFill>
                  <a:prstClr val="black"/>
                </a:solidFill>
                <a:latin typeface="楷体" panose="02010609060101010101" pitchFamily="49" charset="-122"/>
                <a:ea typeface="楷体" panose="02010609060101010101" pitchFamily="49" charset="-122"/>
              </a:rPr>
              <a:t>最早结束</a:t>
            </a:r>
            <a:r>
              <a:rPr lang="en-US" altLang="zh-CN" dirty="0">
                <a:solidFill>
                  <a:prstClr val="black"/>
                </a:solidFill>
                <a:latin typeface="楷体" panose="02010609060101010101" pitchFamily="49" charset="-122"/>
                <a:ea typeface="楷体" panose="02010609060101010101" pitchFamily="49" charset="-122"/>
              </a:rPr>
              <a:t>1</a:t>
            </a:r>
            <a:endParaRPr lang="zh-CN" altLang="en-US" dirty="0">
              <a:solidFill>
                <a:prstClr val="black"/>
              </a:solidFill>
              <a:latin typeface="楷体" panose="02010609060101010101" pitchFamily="49" charset="-122"/>
              <a:ea typeface="楷体" panose="02010609060101010101" pitchFamily="49" charset="-122"/>
            </a:endParaRPr>
          </a:p>
        </p:txBody>
      </p:sp>
      <p:sp>
        <p:nvSpPr>
          <p:cNvPr id="39" name="Rectangle 5">
            <a:extLst>
              <a:ext uri="{FF2B5EF4-FFF2-40B4-BE49-F238E27FC236}">
                <a16:creationId xmlns:a16="http://schemas.microsoft.com/office/drawing/2014/main" xmlns="" id="{C6F0DA9D-2A93-6431-55A3-2E8CD9514C30}"/>
              </a:ext>
            </a:extLst>
          </p:cNvPr>
          <p:cNvSpPr txBox="1">
            <a:spLocks noChangeArrowheads="1"/>
          </p:cNvSpPr>
          <p:nvPr/>
        </p:nvSpPr>
        <p:spPr bwMode="auto">
          <a:xfrm>
            <a:off x="79304" y="2541170"/>
            <a:ext cx="2030512" cy="62831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sz="1800" kern="0" dirty="0">
                <a:solidFill>
                  <a:srgbClr val="C00000"/>
                </a:solidFill>
                <a:latin typeface="华文仿宋" panose="02010600040101010101" pitchFamily="2" charset="-122"/>
                <a:ea typeface="华文仿宋" panose="02010600040101010101" pitchFamily="2" charset="-122"/>
              </a:rPr>
              <a:t>找到最早结束活动，删除冲突活动，在剩余活动中找最早结束活动</a:t>
            </a:r>
            <a:endParaRPr lang="en-US" altLang="zh-CN" sz="1800" kern="0" dirty="0">
              <a:solidFill>
                <a:srgbClr val="C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0" name="Rectangle 5">
            <a:extLst>
              <a:ext uri="{FF2B5EF4-FFF2-40B4-BE49-F238E27FC236}">
                <a16:creationId xmlns:a16="http://schemas.microsoft.com/office/drawing/2014/main" xmlns="" id="{36AAECF6-2D27-4A38-7242-700E3F7B8C9A}"/>
              </a:ext>
            </a:extLst>
          </p:cNvPr>
          <p:cNvSpPr txBox="1">
            <a:spLocks noChangeArrowheads="1"/>
          </p:cNvSpPr>
          <p:nvPr/>
        </p:nvSpPr>
        <p:spPr bwMode="auto">
          <a:xfrm>
            <a:off x="2955577" y="3513292"/>
            <a:ext cx="5491439" cy="628319"/>
          </a:xfrm>
          <a:prstGeom prst="rect">
            <a:avLst/>
          </a:prstGeom>
          <a:solidFill>
            <a:schemeClr val="accent1">
              <a:lumMod val="40000"/>
              <a:lumOff val="60000"/>
            </a:schemeClr>
          </a:solid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kern="0" dirty="0">
                <a:solidFill>
                  <a:srgbClr val="C00000"/>
                </a:solidFill>
                <a:latin typeface="华文仿宋" panose="02010600040101010101" pitchFamily="2" charset="-122"/>
                <a:ea typeface="华文仿宋" panose="02010600040101010101" pitchFamily="2" charset="-122"/>
              </a:rPr>
              <a:t>问题：策略</a:t>
            </a:r>
            <a:r>
              <a:rPr lang="en-US" altLang="zh-CN" kern="0" dirty="0">
                <a:solidFill>
                  <a:srgbClr val="C00000"/>
                </a:solidFill>
                <a:latin typeface="华文仿宋" panose="02010600040101010101" pitchFamily="2" charset="-122"/>
                <a:ea typeface="华文仿宋" panose="02010600040101010101" pitchFamily="2" charset="-122"/>
              </a:rPr>
              <a:t>3</a:t>
            </a:r>
            <a:r>
              <a:rPr lang="zh-CN" altLang="en-US" kern="0" dirty="0">
                <a:solidFill>
                  <a:srgbClr val="C00000"/>
                </a:solidFill>
                <a:latin typeface="华文仿宋" panose="02010600040101010101" pitchFamily="2" charset="-122"/>
                <a:ea typeface="华文仿宋" panose="02010600040101010101" pitchFamily="2" charset="-122"/>
              </a:rPr>
              <a:t>是否可以保证最优解？</a:t>
            </a:r>
            <a:endParaRPr lang="en-US" altLang="zh-CN" sz="2400" kern="0" dirty="0">
              <a:solidFill>
                <a:srgbClr val="C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8964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1000"/>
                                        <p:tgtEl>
                                          <p:spTgt spid="39"/>
                                        </p:tgtEl>
                                      </p:cBhvr>
                                    </p:animEffect>
                                    <p:anim calcmode="lin" valueType="num">
                                      <p:cBhvr>
                                        <p:cTn id="49" dur="1000" fill="hold"/>
                                        <p:tgtEl>
                                          <p:spTgt spid="39"/>
                                        </p:tgtEl>
                                        <p:attrNameLst>
                                          <p:attrName>ppt_x</p:attrName>
                                        </p:attrNameLst>
                                      </p:cBhvr>
                                      <p:tavLst>
                                        <p:tav tm="0">
                                          <p:val>
                                            <p:strVal val="#ppt_x"/>
                                          </p:val>
                                        </p:tav>
                                        <p:tav tm="100000">
                                          <p:val>
                                            <p:strVal val="#ppt_x"/>
                                          </p:val>
                                        </p:tav>
                                      </p:tavLst>
                                    </p:anim>
                                    <p:anim calcmode="lin" valueType="num">
                                      <p:cBhvr>
                                        <p:cTn id="5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1000"/>
                                        <p:tgtEl>
                                          <p:spTgt spid="4"/>
                                        </p:tgtEl>
                                      </p:cBhvr>
                                    </p:animEffect>
                                    <p:anim calcmode="lin" valueType="num">
                                      <p:cBhvr>
                                        <p:cTn id="56" dur="1000" fill="hold"/>
                                        <p:tgtEl>
                                          <p:spTgt spid="4"/>
                                        </p:tgtEl>
                                        <p:attrNameLst>
                                          <p:attrName>ppt_x</p:attrName>
                                        </p:attrNameLst>
                                      </p:cBhvr>
                                      <p:tavLst>
                                        <p:tav tm="0">
                                          <p:val>
                                            <p:strVal val="#ppt_x"/>
                                          </p:val>
                                        </p:tav>
                                        <p:tav tm="100000">
                                          <p:val>
                                            <p:strVal val="#ppt_x"/>
                                          </p:val>
                                        </p:tav>
                                      </p:tavLst>
                                    </p:anim>
                                    <p:anim calcmode="lin" valueType="num">
                                      <p:cBhvr>
                                        <p:cTn id="57" dur="1000" fill="hold"/>
                                        <p:tgtEl>
                                          <p:spTgt spid="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1000"/>
                                        <p:tgtEl>
                                          <p:spTgt spid="38"/>
                                        </p:tgtEl>
                                      </p:cBhvr>
                                    </p:animEffect>
                                    <p:anim calcmode="lin" valueType="num">
                                      <p:cBhvr>
                                        <p:cTn id="61" dur="1000" fill="hold"/>
                                        <p:tgtEl>
                                          <p:spTgt spid="38"/>
                                        </p:tgtEl>
                                        <p:attrNameLst>
                                          <p:attrName>ppt_x</p:attrName>
                                        </p:attrNameLst>
                                      </p:cBhvr>
                                      <p:tavLst>
                                        <p:tav tm="0">
                                          <p:val>
                                            <p:strVal val="#ppt_x"/>
                                          </p:val>
                                        </p:tav>
                                        <p:tav tm="100000">
                                          <p:val>
                                            <p:strVal val="#ppt_x"/>
                                          </p:val>
                                        </p:tav>
                                      </p:tavLst>
                                    </p:anim>
                                    <p:anim calcmode="lin" valueType="num">
                                      <p:cBhvr>
                                        <p:cTn id="6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anim calcmode="lin" valueType="num">
                                      <p:cBhvr>
                                        <p:cTn id="68" dur="1000" fill="hold"/>
                                        <p:tgtEl>
                                          <p:spTgt spid="31"/>
                                        </p:tgtEl>
                                        <p:attrNameLst>
                                          <p:attrName>ppt_x</p:attrName>
                                        </p:attrNameLst>
                                      </p:cBhvr>
                                      <p:tavLst>
                                        <p:tav tm="0">
                                          <p:val>
                                            <p:strVal val="#ppt_x"/>
                                          </p:val>
                                        </p:tav>
                                        <p:tav tm="100000">
                                          <p:val>
                                            <p:strVal val="#ppt_x"/>
                                          </p:val>
                                        </p:tav>
                                      </p:tavLst>
                                    </p:anim>
                                    <p:anim calcmode="lin" valueType="num">
                                      <p:cBhvr>
                                        <p:cTn id="69" dur="1000" fill="hold"/>
                                        <p:tgtEl>
                                          <p:spTgt spid="3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1000"/>
                                        <p:tgtEl>
                                          <p:spTgt spid="32"/>
                                        </p:tgtEl>
                                      </p:cBhvr>
                                    </p:animEffect>
                                    <p:anim calcmode="lin" valueType="num">
                                      <p:cBhvr>
                                        <p:cTn id="80" dur="1000" fill="hold"/>
                                        <p:tgtEl>
                                          <p:spTgt spid="32"/>
                                        </p:tgtEl>
                                        <p:attrNameLst>
                                          <p:attrName>ppt_x</p:attrName>
                                        </p:attrNameLst>
                                      </p:cBhvr>
                                      <p:tavLst>
                                        <p:tav tm="0">
                                          <p:val>
                                            <p:strVal val="#ppt_x"/>
                                          </p:val>
                                        </p:tav>
                                        <p:tav tm="100000">
                                          <p:val>
                                            <p:strVal val="#ppt_x"/>
                                          </p:val>
                                        </p:tav>
                                      </p:tavLst>
                                    </p:anim>
                                    <p:anim calcmode="lin" valueType="num">
                                      <p:cBhvr>
                                        <p:cTn id="81" dur="1000" fill="hold"/>
                                        <p:tgtEl>
                                          <p:spTgt spid="3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1000"/>
                                        <p:tgtEl>
                                          <p:spTgt spid="37"/>
                                        </p:tgtEl>
                                      </p:cBhvr>
                                    </p:animEffect>
                                    <p:anim calcmode="lin" valueType="num">
                                      <p:cBhvr>
                                        <p:cTn id="85" dur="1000" fill="hold"/>
                                        <p:tgtEl>
                                          <p:spTgt spid="37"/>
                                        </p:tgtEl>
                                        <p:attrNameLst>
                                          <p:attrName>ppt_x</p:attrName>
                                        </p:attrNameLst>
                                      </p:cBhvr>
                                      <p:tavLst>
                                        <p:tav tm="0">
                                          <p:val>
                                            <p:strVal val="#ppt_x"/>
                                          </p:val>
                                        </p:tav>
                                        <p:tav tm="100000">
                                          <p:val>
                                            <p:strVal val="#ppt_x"/>
                                          </p:val>
                                        </p:tav>
                                      </p:tavLst>
                                    </p:anim>
                                    <p:anim calcmode="lin" valueType="num">
                                      <p:cBhvr>
                                        <p:cTn id="8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1000"/>
                                        <p:tgtEl>
                                          <p:spTgt spid="33"/>
                                        </p:tgtEl>
                                      </p:cBhvr>
                                    </p:animEffect>
                                    <p:anim calcmode="lin" valueType="num">
                                      <p:cBhvr>
                                        <p:cTn id="92" dur="1000" fill="hold"/>
                                        <p:tgtEl>
                                          <p:spTgt spid="33"/>
                                        </p:tgtEl>
                                        <p:attrNameLst>
                                          <p:attrName>ppt_x</p:attrName>
                                        </p:attrNameLst>
                                      </p:cBhvr>
                                      <p:tavLst>
                                        <p:tav tm="0">
                                          <p:val>
                                            <p:strVal val="#ppt_x"/>
                                          </p:val>
                                        </p:tav>
                                        <p:tav tm="100000">
                                          <p:val>
                                            <p:strVal val="#ppt_x"/>
                                          </p:val>
                                        </p:tav>
                                      </p:tavLst>
                                    </p:anim>
                                    <p:anim calcmode="lin" valueType="num">
                                      <p:cBhvr>
                                        <p:cTn id="93" dur="1000" fill="hold"/>
                                        <p:tgtEl>
                                          <p:spTgt spid="3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1000"/>
                                        <p:tgtEl>
                                          <p:spTgt spid="5"/>
                                        </p:tgtEl>
                                      </p:cBhvr>
                                    </p:animEffect>
                                    <p:anim calcmode="lin" valueType="num">
                                      <p:cBhvr>
                                        <p:cTn id="97" dur="1000" fill="hold"/>
                                        <p:tgtEl>
                                          <p:spTgt spid="5"/>
                                        </p:tgtEl>
                                        <p:attrNameLst>
                                          <p:attrName>ppt_x</p:attrName>
                                        </p:attrNameLst>
                                      </p:cBhvr>
                                      <p:tavLst>
                                        <p:tav tm="0">
                                          <p:val>
                                            <p:strVal val="#ppt_x"/>
                                          </p:val>
                                        </p:tav>
                                        <p:tav tm="100000">
                                          <p:val>
                                            <p:strVal val="#ppt_x"/>
                                          </p:val>
                                        </p:tav>
                                      </p:tavLst>
                                    </p:anim>
                                    <p:anim calcmode="lin" valueType="num">
                                      <p:cBhvr>
                                        <p:cTn id="9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1000"/>
                                        <p:tgtEl>
                                          <p:spTgt spid="40"/>
                                        </p:tgtEl>
                                      </p:cBhvr>
                                    </p:animEffect>
                                    <p:anim calcmode="lin" valueType="num">
                                      <p:cBhvr>
                                        <p:cTn id="104" dur="1000" fill="hold"/>
                                        <p:tgtEl>
                                          <p:spTgt spid="40"/>
                                        </p:tgtEl>
                                        <p:attrNameLst>
                                          <p:attrName>ppt_x</p:attrName>
                                        </p:attrNameLst>
                                      </p:cBhvr>
                                      <p:tavLst>
                                        <p:tav tm="0">
                                          <p:val>
                                            <p:strVal val="#ppt_x"/>
                                          </p:val>
                                        </p:tav>
                                        <p:tav tm="100000">
                                          <p:val>
                                            <p:strVal val="#ppt_x"/>
                                          </p:val>
                                        </p:tav>
                                      </p:tavLst>
                                    </p:anim>
                                    <p:anim calcmode="lin" valueType="num">
                                      <p:cBhvr>
                                        <p:cTn id="10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7" grpId="0" animBg="1"/>
      <p:bldP spid="58" grpId="0"/>
      <p:bldP spid="26" grpId="0"/>
      <p:bldP spid="5" grpId="0"/>
      <p:bldP spid="36" grpId="0"/>
      <p:bldP spid="37" grpId="0"/>
      <p:bldP spid="38" grpId="0"/>
      <p:bldP spid="39" grpId="0"/>
      <p:bldP spid="4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正确性证明：替换法</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7" y="713745"/>
            <a:ext cx="10499481" cy="62831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prstClr val="black"/>
                </a:solidFill>
                <a:latin typeface="华文仿宋" panose="02010600040101010101" pitchFamily="2" charset="-122"/>
                <a:ea typeface="华文仿宋" panose="02010600040101010101" pitchFamily="2" charset="-122"/>
              </a:rPr>
              <a:t>正确策略：</a:t>
            </a:r>
            <a:r>
              <a:rPr lang="zh-CN" altLang="en-US" kern="0" dirty="0">
                <a:solidFill>
                  <a:srgbClr val="FF0000"/>
                </a:solidFill>
                <a:latin typeface="华文仿宋" panose="02010600040101010101" pitchFamily="2" charset="-122"/>
                <a:ea typeface="华文仿宋" panose="02010600040101010101" pitchFamily="2" charset="-122"/>
              </a:rPr>
              <a:t>最早结束</a:t>
            </a:r>
            <a:r>
              <a:rPr lang="zh-CN" altLang="en-US" kern="0" dirty="0">
                <a:solidFill>
                  <a:prstClr val="black"/>
                </a:solidFill>
                <a:latin typeface="华文仿宋" panose="02010600040101010101" pitchFamily="2" charset="-122"/>
                <a:ea typeface="华文仿宋" panose="02010600040101010101" pitchFamily="2" charset="-122"/>
              </a:rPr>
              <a:t>活动优先</a:t>
            </a:r>
            <a:endParaRPr lang="en-US" altLang="zh-CN" sz="2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1" name="Rectangle 5">
            <a:extLst>
              <a:ext uri="{FF2B5EF4-FFF2-40B4-BE49-F238E27FC236}">
                <a16:creationId xmlns:a16="http://schemas.microsoft.com/office/drawing/2014/main" xmlns="" id="{ED602DDF-7A13-D860-ABEA-A56A959ABC00}"/>
              </a:ext>
            </a:extLst>
          </p:cNvPr>
          <p:cNvSpPr txBox="1">
            <a:spLocks noChangeArrowheads="1"/>
          </p:cNvSpPr>
          <p:nvPr/>
        </p:nvSpPr>
        <p:spPr bwMode="auto">
          <a:xfrm>
            <a:off x="1017420" y="1169052"/>
            <a:ext cx="10499481" cy="6557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mbria" panose="02040503050406030204" pitchFamily="18" charset="0"/>
                <a:ea typeface="华文仿宋" panose="02010600040101010101" pitchFamily="2" charset="-122"/>
              </a:rPr>
              <a:t>证明：贪心解不劣于最优解</a:t>
            </a:r>
            <a:endPar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xmlns="" id="{77B604F3-C155-41DB-132C-D7DCE6E2A5DF}"/>
              </a:ext>
            </a:extLst>
          </p:cNvPr>
          <p:cNvSpPr/>
          <p:nvPr/>
        </p:nvSpPr>
        <p:spPr>
          <a:xfrm>
            <a:off x="1680262" y="1738801"/>
            <a:ext cx="2438400" cy="655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white"/>
                </a:solidFill>
              </a:rPr>
              <a:t>任意最优活动集合</a:t>
            </a:r>
          </a:p>
        </p:txBody>
      </p:sp>
      <p:sp>
        <p:nvSpPr>
          <p:cNvPr id="10" name="矩形 9">
            <a:extLst>
              <a:ext uri="{FF2B5EF4-FFF2-40B4-BE49-F238E27FC236}">
                <a16:creationId xmlns:a16="http://schemas.microsoft.com/office/drawing/2014/main" xmlns="" id="{91BBF942-8572-FACB-78D3-E8EAAB9A651D}"/>
              </a:ext>
            </a:extLst>
          </p:cNvPr>
          <p:cNvSpPr/>
          <p:nvPr/>
        </p:nvSpPr>
        <p:spPr>
          <a:xfrm>
            <a:off x="8121671" y="1797371"/>
            <a:ext cx="2438400" cy="655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white"/>
                </a:solidFill>
              </a:rPr>
              <a:t>贪心所得活动集合</a:t>
            </a:r>
          </a:p>
        </p:txBody>
      </p:sp>
      <p:sp>
        <p:nvSpPr>
          <p:cNvPr id="4" name="箭头: 右 3">
            <a:extLst>
              <a:ext uri="{FF2B5EF4-FFF2-40B4-BE49-F238E27FC236}">
                <a16:creationId xmlns:a16="http://schemas.microsoft.com/office/drawing/2014/main" xmlns="" id="{09114179-D38D-DD0B-946B-852A143C2AB9}"/>
              </a:ext>
            </a:extLst>
          </p:cNvPr>
          <p:cNvSpPr/>
          <p:nvPr/>
        </p:nvSpPr>
        <p:spPr>
          <a:xfrm>
            <a:off x="4690200" y="1956949"/>
            <a:ext cx="2859932" cy="1975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文本框 4">
            <a:extLst>
              <a:ext uri="{FF2B5EF4-FFF2-40B4-BE49-F238E27FC236}">
                <a16:creationId xmlns:a16="http://schemas.microsoft.com/office/drawing/2014/main" xmlns="" id="{26157EA0-398B-ECE8-F75A-12A947273801}"/>
              </a:ext>
            </a:extLst>
          </p:cNvPr>
          <p:cNvSpPr txBox="1"/>
          <p:nvPr/>
        </p:nvSpPr>
        <p:spPr>
          <a:xfrm>
            <a:off x="5314932" y="1571258"/>
            <a:ext cx="2235200" cy="369332"/>
          </a:xfrm>
          <a:prstGeom prst="rect">
            <a:avLst/>
          </a:prstGeom>
          <a:noFill/>
        </p:spPr>
        <p:txBody>
          <a:bodyPr wrap="square" rtlCol="0">
            <a:spAutoFit/>
          </a:bodyPr>
          <a:lstStyle/>
          <a:p>
            <a:r>
              <a:rPr lang="zh-CN" altLang="en-US" b="1" dirty="0">
                <a:solidFill>
                  <a:prstClr val="black"/>
                </a:solidFill>
              </a:rPr>
              <a:t>依次检查并替换</a:t>
            </a:r>
          </a:p>
        </p:txBody>
      </p:sp>
      <p:pic>
        <p:nvPicPr>
          <p:cNvPr id="66" name="图片 65">
            <a:extLst>
              <a:ext uri="{FF2B5EF4-FFF2-40B4-BE49-F238E27FC236}">
                <a16:creationId xmlns:a16="http://schemas.microsoft.com/office/drawing/2014/main" xmlns="" id="{49B8B369-2D59-3E1B-A981-475510BBD08A}"/>
              </a:ext>
            </a:extLst>
          </p:cNvPr>
          <p:cNvPicPr>
            <a:picLocks noChangeAspect="1"/>
          </p:cNvPicPr>
          <p:nvPr/>
        </p:nvPicPr>
        <p:blipFill>
          <a:blip r:embed="rId3"/>
          <a:stretch>
            <a:fillRect/>
          </a:stretch>
        </p:blipFill>
        <p:spPr>
          <a:xfrm>
            <a:off x="631986" y="2585268"/>
            <a:ext cx="10928027" cy="3604572"/>
          </a:xfrm>
          <a:prstGeom prst="rect">
            <a:avLst/>
          </a:prstGeom>
        </p:spPr>
      </p:pic>
      <p:sp>
        <p:nvSpPr>
          <p:cNvPr id="67" name="矩形 66">
            <a:extLst>
              <a:ext uri="{FF2B5EF4-FFF2-40B4-BE49-F238E27FC236}">
                <a16:creationId xmlns:a16="http://schemas.microsoft.com/office/drawing/2014/main" xmlns="" id="{C5484C5F-648E-0519-78B8-63D5B1CC63EB}"/>
              </a:ext>
            </a:extLst>
          </p:cNvPr>
          <p:cNvSpPr/>
          <p:nvPr/>
        </p:nvSpPr>
        <p:spPr>
          <a:xfrm>
            <a:off x="6447046" y="5428343"/>
            <a:ext cx="1248228" cy="2606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矩形 67">
            <a:extLst>
              <a:ext uri="{FF2B5EF4-FFF2-40B4-BE49-F238E27FC236}">
                <a16:creationId xmlns:a16="http://schemas.microsoft.com/office/drawing/2014/main" xmlns="" id="{B7ED55BD-B8AC-C894-FD4C-ED6F46AEDBC8}"/>
              </a:ext>
            </a:extLst>
          </p:cNvPr>
          <p:cNvSpPr/>
          <p:nvPr/>
        </p:nvSpPr>
        <p:spPr>
          <a:xfrm>
            <a:off x="907143" y="5428342"/>
            <a:ext cx="1248228" cy="2606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0" name="直接箭头连接符 69">
            <a:extLst>
              <a:ext uri="{FF2B5EF4-FFF2-40B4-BE49-F238E27FC236}">
                <a16:creationId xmlns:a16="http://schemas.microsoft.com/office/drawing/2014/main" xmlns="" id="{5E1AFFFD-D478-DACF-D3F2-35EBF61460DE}"/>
              </a:ext>
            </a:extLst>
          </p:cNvPr>
          <p:cNvCxnSpPr>
            <a:cxnSpLocks/>
          </p:cNvCxnSpPr>
          <p:nvPr/>
        </p:nvCxnSpPr>
        <p:spPr>
          <a:xfrm>
            <a:off x="2155371" y="5558644"/>
            <a:ext cx="4277161"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72" name="文本框 71">
            <a:extLst>
              <a:ext uri="{FF2B5EF4-FFF2-40B4-BE49-F238E27FC236}">
                <a16:creationId xmlns:a16="http://schemas.microsoft.com/office/drawing/2014/main" xmlns="" id="{01DF8AE2-E395-2A51-EFC7-DCB39D5A575E}"/>
              </a:ext>
            </a:extLst>
          </p:cNvPr>
          <p:cNvSpPr txBox="1"/>
          <p:nvPr/>
        </p:nvSpPr>
        <p:spPr>
          <a:xfrm>
            <a:off x="4979677" y="2182431"/>
            <a:ext cx="2421799" cy="369332"/>
          </a:xfrm>
          <a:prstGeom prst="rect">
            <a:avLst/>
          </a:prstGeom>
          <a:noFill/>
        </p:spPr>
        <p:txBody>
          <a:bodyPr wrap="square" rtlCol="0">
            <a:spAutoFit/>
          </a:bodyPr>
          <a:lstStyle/>
          <a:p>
            <a:r>
              <a:rPr lang="zh-CN" altLang="en-US" b="1" dirty="0">
                <a:solidFill>
                  <a:prstClr val="black"/>
                </a:solidFill>
                <a:latin typeface="楷体" panose="02010609060101010101" pitchFamily="49" charset="-122"/>
                <a:ea typeface="楷体" panose="02010609060101010101" pitchFamily="49" charset="-122"/>
              </a:rPr>
              <a:t>活动相同，无需替换</a:t>
            </a:r>
          </a:p>
        </p:txBody>
      </p:sp>
      <p:sp>
        <p:nvSpPr>
          <p:cNvPr id="73" name="矩形 72">
            <a:extLst>
              <a:ext uri="{FF2B5EF4-FFF2-40B4-BE49-F238E27FC236}">
                <a16:creationId xmlns:a16="http://schemas.microsoft.com/office/drawing/2014/main" xmlns="" id="{72AAAEB3-D5D4-94A7-CF84-B99F6677A883}"/>
              </a:ext>
            </a:extLst>
          </p:cNvPr>
          <p:cNvSpPr/>
          <p:nvPr/>
        </p:nvSpPr>
        <p:spPr>
          <a:xfrm>
            <a:off x="3004457" y="3429000"/>
            <a:ext cx="1582057" cy="255978"/>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矩形 73">
            <a:extLst>
              <a:ext uri="{FF2B5EF4-FFF2-40B4-BE49-F238E27FC236}">
                <a16:creationId xmlns:a16="http://schemas.microsoft.com/office/drawing/2014/main" xmlns="" id="{25524E28-C614-F280-CA1B-F33C48410959}"/>
              </a:ext>
            </a:extLst>
          </p:cNvPr>
          <p:cNvSpPr/>
          <p:nvPr/>
        </p:nvSpPr>
        <p:spPr>
          <a:xfrm>
            <a:off x="8549842" y="3665767"/>
            <a:ext cx="1582057" cy="255978"/>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5" name="直接箭头连接符 74">
            <a:extLst>
              <a:ext uri="{FF2B5EF4-FFF2-40B4-BE49-F238E27FC236}">
                <a16:creationId xmlns:a16="http://schemas.microsoft.com/office/drawing/2014/main" xmlns="" id="{4C5CD015-D2E5-C5C5-5514-3FBCB0DE7B94}"/>
              </a:ext>
            </a:extLst>
          </p:cNvPr>
          <p:cNvCxnSpPr>
            <a:cxnSpLocks/>
          </p:cNvCxnSpPr>
          <p:nvPr/>
        </p:nvCxnSpPr>
        <p:spPr>
          <a:xfrm>
            <a:off x="4800600" y="3699474"/>
            <a:ext cx="3535157" cy="26796"/>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77" name="文本框 76">
            <a:extLst>
              <a:ext uri="{FF2B5EF4-FFF2-40B4-BE49-F238E27FC236}">
                <a16:creationId xmlns:a16="http://schemas.microsoft.com/office/drawing/2014/main" xmlns="" id="{F818E32A-E14C-E5D7-327E-D456EA652873}"/>
              </a:ext>
            </a:extLst>
          </p:cNvPr>
          <p:cNvSpPr txBox="1"/>
          <p:nvPr/>
        </p:nvSpPr>
        <p:spPr>
          <a:xfrm>
            <a:off x="4979676" y="2532204"/>
            <a:ext cx="2421799" cy="369332"/>
          </a:xfrm>
          <a:prstGeom prst="rect">
            <a:avLst/>
          </a:prstGeom>
          <a:noFill/>
        </p:spPr>
        <p:txBody>
          <a:bodyPr wrap="square" rtlCol="0">
            <a:spAutoFit/>
          </a:bodyPr>
          <a:lstStyle/>
          <a:p>
            <a:r>
              <a:rPr lang="zh-CN" altLang="en-US" b="1" dirty="0">
                <a:solidFill>
                  <a:prstClr val="black"/>
                </a:solidFill>
                <a:latin typeface="楷体" panose="02010609060101010101" pitchFamily="49" charset="-122"/>
                <a:ea typeface="楷体" panose="02010609060101010101" pitchFamily="49" charset="-122"/>
              </a:rPr>
              <a:t>活动不同，必能替换</a:t>
            </a:r>
          </a:p>
        </p:txBody>
      </p:sp>
      <p:cxnSp>
        <p:nvCxnSpPr>
          <p:cNvPr id="79" name="直接箭头连接符 78">
            <a:extLst>
              <a:ext uri="{FF2B5EF4-FFF2-40B4-BE49-F238E27FC236}">
                <a16:creationId xmlns:a16="http://schemas.microsoft.com/office/drawing/2014/main" xmlns="" id="{73A37788-FF6C-5410-C305-AE3D1D097A24}"/>
              </a:ext>
            </a:extLst>
          </p:cNvPr>
          <p:cNvCxnSpPr/>
          <p:nvPr/>
        </p:nvCxnSpPr>
        <p:spPr>
          <a:xfrm>
            <a:off x="3280228" y="3814046"/>
            <a:ext cx="823919" cy="0"/>
          </a:xfrm>
          <a:prstGeom prst="straightConnector1">
            <a:avLst/>
          </a:prstGeom>
          <a:ln w="38100">
            <a:solidFill>
              <a:srgbClr val="FF0000"/>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80" name="箭头: 左右 79">
            <a:extLst>
              <a:ext uri="{FF2B5EF4-FFF2-40B4-BE49-F238E27FC236}">
                <a16:creationId xmlns:a16="http://schemas.microsoft.com/office/drawing/2014/main" xmlns="" id="{6911B4EF-AACB-1712-5B7B-69FD1D5F52DE}"/>
              </a:ext>
            </a:extLst>
          </p:cNvPr>
          <p:cNvSpPr/>
          <p:nvPr/>
        </p:nvSpPr>
        <p:spPr>
          <a:xfrm>
            <a:off x="4104146" y="3943115"/>
            <a:ext cx="1582057" cy="155555"/>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箭头: 左右 80">
            <a:extLst>
              <a:ext uri="{FF2B5EF4-FFF2-40B4-BE49-F238E27FC236}">
                <a16:creationId xmlns:a16="http://schemas.microsoft.com/office/drawing/2014/main" xmlns="" id="{980E2114-7991-AE44-C59E-014984CCAA66}"/>
              </a:ext>
            </a:extLst>
          </p:cNvPr>
          <p:cNvSpPr/>
          <p:nvPr/>
        </p:nvSpPr>
        <p:spPr>
          <a:xfrm>
            <a:off x="4509544" y="3512388"/>
            <a:ext cx="1176660" cy="159939"/>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文本框 81">
            <a:extLst>
              <a:ext uri="{FF2B5EF4-FFF2-40B4-BE49-F238E27FC236}">
                <a16:creationId xmlns:a16="http://schemas.microsoft.com/office/drawing/2014/main" xmlns="" id="{F24D2136-30B8-C480-ADB0-151EE1CB9DC5}"/>
              </a:ext>
            </a:extLst>
          </p:cNvPr>
          <p:cNvSpPr txBox="1"/>
          <p:nvPr/>
        </p:nvSpPr>
        <p:spPr>
          <a:xfrm>
            <a:off x="3712881" y="4219182"/>
            <a:ext cx="2734165" cy="369332"/>
          </a:xfrm>
          <a:prstGeom prst="rect">
            <a:avLst/>
          </a:prstGeom>
          <a:noFill/>
        </p:spPr>
        <p:txBody>
          <a:bodyPr wrap="square" rtlCol="0">
            <a:spAutoFit/>
          </a:bodyPr>
          <a:lstStyle/>
          <a:p>
            <a:r>
              <a:rPr lang="zh-CN" altLang="en-US" b="1" dirty="0">
                <a:solidFill>
                  <a:prstClr val="black"/>
                </a:solidFill>
                <a:latin typeface="楷体" panose="02010609060101010101" pitchFamily="49" charset="-122"/>
                <a:ea typeface="楷体" panose="02010609060101010101" pitchFamily="49" charset="-122"/>
              </a:rPr>
              <a:t>留出范围更大，不会冲突</a:t>
            </a:r>
          </a:p>
        </p:txBody>
      </p:sp>
      <p:cxnSp>
        <p:nvCxnSpPr>
          <p:cNvPr id="83" name="直接箭头连接符 82">
            <a:extLst>
              <a:ext uri="{FF2B5EF4-FFF2-40B4-BE49-F238E27FC236}">
                <a16:creationId xmlns:a16="http://schemas.microsoft.com/office/drawing/2014/main" xmlns="" id="{F1071C20-D7CA-B5DE-A4FB-24A205F047F0}"/>
              </a:ext>
            </a:extLst>
          </p:cNvPr>
          <p:cNvCxnSpPr>
            <a:cxnSpLocks/>
          </p:cNvCxnSpPr>
          <p:nvPr/>
        </p:nvCxnSpPr>
        <p:spPr>
          <a:xfrm>
            <a:off x="1017420" y="5565933"/>
            <a:ext cx="957295" cy="0"/>
          </a:xfrm>
          <a:prstGeom prst="straightConnector1">
            <a:avLst/>
          </a:prstGeom>
          <a:ln w="38100">
            <a:solidFill>
              <a:srgbClr val="FF000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85" name="直接箭头连接符 84">
            <a:extLst>
              <a:ext uri="{FF2B5EF4-FFF2-40B4-BE49-F238E27FC236}">
                <a16:creationId xmlns:a16="http://schemas.microsoft.com/office/drawing/2014/main" xmlns="" id="{C133DAF5-DADB-F364-F4CB-815F0EDB4801}"/>
              </a:ext>
            </a:extLst>
          </p:cNvPr>
          <p:cNvCxnSpPr>
            <a:cxnSpLocks/>
          </p:cNvCxnSpPr>
          <p:nvPr/>
        </p:nvCxnSpPr>
        <p:spPr>
          <a:xfrm>
            <a:off x="1974715" y="4832207"/>
            <a:ext cx="924747" cy="0"/>
          </a:xfrm>
          <a:prstGeom prst="straightConnector1">
            <a:avLst/>
          </a:prstGeom>
          <a:ln w="38100">
            <a:solidFill>
              <a:srgbClr val="FF000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87" name="直接箭头连接符 86">
            <a:extLst>
              <a:ext uri="{FF2B5EF4-FFF2-40B4-BE49-F238E27FC236}">
                <a16:creationId xmlns:a16="http://schemas.microsoft.com/office/drawing/2014/main" xmlns="" id="{4DD4E26A-47CD-3D65-2C6F-4933DDAE0CE8}"/>
              </a:ext>
            </a:extLst>
          </p:cNvPr>
          <p:cNvCxnSpPr>
            <a:cxnSpLocks/>
          </p:cNvCxnSpPr>
          <p:nvPr/>
        </p:nvCxnSpPr>
        <p:spPr>
          <a:xfrm>
            <a:off x="4533033" y="3110413"/>
            <a:ext cx="1129682" cy="0"/>
          </a:xfrm>
          <a:prstGeom prst="straightConnector1">
            <a:avLst/>
          </a:prstGeom>
          <a:ln w="38100">
            <a:solidFill>
              <a:srgbClr val="FF0000"/>
            </a:solidFill>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1872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1000"/>
                                        <p:tgtEl>
                                          <p:spTgt spid="70"/>
                                        </p:tgtEl>
                                      </p:cBhvr>
                                    </p:animEffect>
                                    <p:anim calcmode="lin" valueType="num">
                                      <p:cBhvr>
                                        <p:cTn id="13" dur="1000" fill="hold"/>
                                        <p:tgtEl>
                                          <p:spTgt spid="70"/>
                                        </p:tgtEl>
                                        <p:attrNameLst>
                                          <p:attrName>ppt_x</p:attrName>
                                        </p:attrNameLst>
                                      </p:cBhvr>
                                      <p:tavLst>
                                        <p:tav tm="0">
                                          <p:val>
                                            <p:strVal val="#ppt_x"/>
                                          </p:val>
                                        </p:tav>
                                        <p:tav tm="100000">
                                          <p:val>
                                            <p:strVal val="#ppt_x"/>
                                          </p:val>
                                        </p:tav>
                                      </p:tavLst>
                                    </p:anim>
                                    <p:anim calcmode="lin" valueType="num">
                                      <p:cBhvr>
                                        <p:cTn id="14" dur="1000" fill="hold"/>
                                        <p:tgtEl>
                                          <p:spTgt spid="7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anim calcmode="lin" valueType="num">
                                      <p:cBhvr>
                                        <p:cTn id="18" dur="1000" fill="hold"/>
                                        <p:tgtEl>
                                          <p:spTgt spid="72"/>
                                        </p:tgtEl>
                                        <p:attrNameLst>
                                          <p:attrName>ppt_x</p:attrName>
                                        </p:attrNameLst>
                                      </p:cBhvr>
                                      <p:tavLst>
                                        <p:tav tm="0">
                                          <p:val>
                                            <p:strVal val="#ppt_x"/>
                                          </p:val>
                                        </p:tav>
                                        <p:tav tm="100000">
                                          <p:val>
                                            <p:strVal val="#ppt_x"/>
                                          </p:val>
                                        </p:tav>
                                      </p:tavLst>
                                    </p:anim>
                                    <p:anim calcmode="lin" valueType="num">
                                      <p:cBhvr>
                                        <p:cTn id="19" dur="1000" fill="hold"/>
                                        <p:tgtEl>
                                          <p:spTgt spid="7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1000"/>
                                        <p:tgtEl>
                                          <p:spTgt spid="75"/>
                                        </p:tgtEl>
                                      </p:cBhvr>
                                    </p:animEffect>
                                    <p:anim calcmode="lin" valueType="num">
                                      <p:cBhvr>
                                        <p:cTn id="30" dur="1000" fill="hold"/>
                                        <p:tgtEl>
                                          <p:spTgt spid="75"/>
                                        </p:tgtEl>
                                        <p:attrNameLst>
                                          <p:attrName>ppt_x</p:attrName>
                                        </p:attrNameLst>
                                      </p:cBhvr>
                                      <p:tavLst>
                                        <p:tav tm="0">
                                          <p:val>
                                            <p:strVal val="#ppt_x"/>
                                          </p:val>
                                        </p:tav>
                                        <p:tav tm="100000">
                                          <p:val>
                                            <p:strVal val="#ppt_x"/>
                                          </p:val>
                                        </p:tav>
                                      </p:tavLst>
                                    </p:anim>
                                    <p:anim calcmode="lin" valueType="num">
                                      <p:cBhvr>
                                        <p:cTn id="31" dur="1000" fill="hold"/>
                                        <p:tgtEl>
                                          <p:spTgt spid="7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anim calcmode="lin" valueType="num">
                                      <p:cBhvr>
                                        <p:cTn id="40" dur="1000" fill="hold"/>
                                        <p:tgtEl>
                                          <p:spTgt spid="73"/>
                                        </p:tgtEl>
                                        <p:attrNameLst>
                                          <p:attrName>ppt_x</p:attrName>
                                        </p:attrNameLst>
                                      </p:cBhvr>
                                      <p:tavLst>
                                        <p:tav tm="0">
                                          <p:val>
                                            <p:strVal val="#ppt_x"/>
                                          </p:val>
                                        </p:tav>
                                        <p:tav tm="100000">
                                          <p:val>
                                            <p:strVal val="#ppt_x"/>
                                          </p:val>
                                        </p:tav>
                                      </p:tavLst>
                                    </p:anim>
                                    <p:anim calcmode="lin" valueType="num">
                                      <p:cBhvr>
                                        <p:cTn id="41" dur="1000" fill="hold"/>
                                        <p:tgtEl>
                                          <p:spTgt spid="7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1000"/>
                                        <p:tgtEl>
                                          <p:spTgt spid="74"/>
                                        </p:tgtEl>
                                      </p:cBhvr>
                                    </p:animEffect>
                                    <p:anim calcmode="lin" valueType="num">
                                      <p:cBhvr>
                                        <p:cTn id="45" dur="1000" fill="hold"/>
                                        <p:tgtEl>
                                          <p:spTgt spid="74"/>
                                        </p:tgtEl>
                                        <p:attrNameLst>
                                          <p:attrName>ppt_x</p:attrName>
                                        </p:attrNameLst>
                                      </p:cBhvr>
                                      <p:tavLst>
                                        <p:tav tm="0">
                                          <p:val>
                                            <p:strVal val="#ppt_x"/>
                                          </p:val>
                                        </p:tav>
                                        <p:tav tm="100000">
                                          <p:val>
                                            <p:strVal val="#ppt_x"/>
                                          </p:val>
                                        </p:tav>
                                      </p:tavLst>
                                    </p:anim>
                                    <p:anim calcmode="lin" valueType="num">
                                      <p:cBhvr>
                                        <p:cTn id="4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1000"/>
                                        <p:tgtEl>
                                          <p:spTgt spid="82"/>
                                        </p:tgtEl>
                                      </p:cBhvr>
                                    </p:animEffect>
                                    <p:anim calcmode="lin" valueType="num">
                                      <p:cBhvr>
                                        <p:cTn id="52" dur="1000" fill="hold"/>
                                        <p:tgtEl>
                                          <p:spTgt spid="82"/>
                                        </p:tgtEl>
                                        <p:attrNameLst>
                                          <p:attrName>ppt_x</p:attrName>
                                        </p:attrNameLst>
                                      </p:cBhvr>
                                      <p:tavLst>
                                        <p:tav tm="0">
                                          <p:val>
                                            <p:strVal val="#ppt_x"/>
                                          </p:val>
                                        </p:tav>
                                        <p:tav tm="100000">
                                          <p:val>
                                            <p:strVal val="#ppt_x"/>
                                          </p:val>
                                        </p:tav>
                                      </p:tavLst>
                                    </p:anim>
                                    <p:anim calcmode="lin" valueType="num">
                                      <p:cBhvr>
                                        <p:cTn id="53" dur="1000" fill="hold"/>
                                        <p:tgtEl>
                                          <p:spTgt spid="8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1000"/>
                                        <p:tgtEl>
                                          <p:spTgt spid="80"/>
                                        </p:tgtEl>
                                      </p:cBhvr>
                                    </p:animEffect>
                                    <p:anim calcmode="lin" valueType="num">
                                      <p:cBhvr>
                                        <p:cTn id="57" dur="1000" fill="hold"/>
                                        <p:tgtEl>
                                          <p:spTgt spid="80"/>
                                        </p:tgtEl>
                                        <p:attrNameLst>
                                          <p:attrName>ppt_x</p:attrName>
                                        </p:attrNameLst>
                                      </p:cBhvr>
                                      <p:tavLst>
                                        <p:tav tm="0">
                                          <p:val>
                                            <p:strVal val="#ppt_x"/>
                                          </p:val>
                                        </p:tav>
                                        <p:tav tm="100000">
                                          <p:val>
                                            <p:strVal val="#ppt_x"/>
                                          </p:val>
                                        </p:tav>
                                      </p:tavLst>
                                    </p:anim>
                                    <p:anim calcmode="lin" valueType="num">
                                      <p:cBhvr>
                                        <p:cTn id="58" dur="1000" fill="hold"/>
                                        <p:tgtEl>
                                          <p:spTgt spid="8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1000"/>
                                        <p:tgtEl>
                                          <p:spTgt spid="81"/>
                                        </p:tgtEl>
                                      </p:cBhvr>
                                    </p:animEffect>
                                    <p:anim calcmode="lin" valueType="num">
                                      <p:cBhvr>
                                        <p:cTn id="62" dur="1000" fill="hold"/>
                                        <p:tgtEl>
                                          <p:spTgt spid="81"/>
                                        </p:tgtEl>
                                        <p:attrNameLst>
                                          <p:attrName>ppt_x</p:attrName>
                                        </p:attrNameLst>
                                      </p:cBhvr>
                                      <p:tavLst>
                                        <p:tav tm="0">
                                          <p:val>
                                            <p:strVal val="#ppt_x"/>
                                          </p:val>
                                        </p:tav>
                                        <p:tav tm="100000">
                                          <p:val>
                                            <p:strVal val="#ppt_x"/>
                                          </p:val>
                                        </p:tav>
                                      </p:tavLst>
                                    </p:anim>
                                    <p:anim calcmode="lin" valueType="num">
                                      <p:cBhvr>
                                        <p:cTn id="63"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1000"/>
                                        <p:tgtEl>
                                          <p:spTgt spid="87"/>
                                        </p:tgtEl>
                                      </p:cBhvr>
                                    </p:animEffect>
                                    <p:anim calcmode="lin" valueType="num">
                                      <p:cBhvr>
                                        <p:cTn id="69" dur="1000" fill="hold"/>
                                        <p:tgtEl>
                                          <p:spTgt spid="87"/>
                                        </p:tgtEl>
                                        <p:attrNameLst>
                                          <p:attrName>ppt_x</p:attrName>
                                        </p:attrNameLst>
                                      </p:cBhvr>
                                      <p:tavLst>
                                        <p:tav tm="0">
                                          <p:val>
                                            <p:strVal val="#ppt_x"/>
                                          </p:val>
                                        </p:tav>
                                        <p:tav tm="100000">
                                          <p:val>
                                            <p:strVal val="#ppt_x"/>
                                          </p:val>
                                        </p:tav>
                                      </p:tavLst>
                                    </p:anim>
                                    <p:anim calcmode="lin" valueType="num">
                                      <p:cBhvr>
                                        <p:cTn id="70" dur="1000" fill="hold"/>
                                        <p:tgtEl>
                                          <p:spTgt spid="87"/>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1000"/>
                                        <p:tgtEl>
                                          <p:spTgt spid="83"/>
                                        </p:tgtEl>
                                      </p:cBhvr>
                                    </p:animEffect>
                                    <p:anim calcmode="lin" valueType="num">
                                      <p:cBhvr>
                                        <p:cTn id="74" dur="1000" fill="hold"/>
                                        <p:tgtEl>
                                          <p:spTgt spid="83"/>
                                        </p:tgtEl>
                                        <p:attrNameLst>
                                          <p:attrName>ppt_x</p:attrName>
                                        </p:attrNameLst>
                                      </p:cBhvr>
                                      <p:tavLst>
                                        <p:tav tm="0">
                                          <p:val>
                                            <p:strVal val="#ppt_x"/>
                                          </p:val>
                                        </p:tav>
                                        <p:tav tm="100000">
                                          <p:val>
                                            <p:strVal val="#ppt_x"/>
                                          </p:val>
                                        </p:tav>
                                      </p:tavLst>
                                    </p:anim>
                                    <p:anim calcmode="lin" valueType="num">
                                      <p:cBhvr>
                                        <p:cTn id="75" dur="1000" fill="hold"/>
                                        <p:tgtEl>
                                          <p:spTgt spid="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1000"/>
                                        <p:tgtEl>
                                          <p:spTgt spid="85"/>
                                        </p:tgtEl>
                                      </p:cBhvr>
                                    </p:animEffect>
                                    <p:anim calcmode="lin" valueType="num">
                                      <p:cBhvr>
                                        <p:cTn id="79" dur="1000" fill="hold"/>
                                        <p:tgtEl>
                                          <p:spTgt spid="85"/>
                                        </p:tgtEl>
                                        <p:attrNameLst>
                                          <p:attrName>ppt_x</p:attrName>
                                        </p:attrNameLst>
                                      </p:cBhvr>
                                      <p:tavLst>
                                        <p:tav tm="0">
                                          <p:val>
                                            <p:strVal val="#ppt_x"/>
                                          </p:val>
                                        </p:tav>
                                        <p:tav tm="100000">
                                          <p:val>
                                            <p:strVal val="#ppt_x"/>
                                          </p:val>
                                        </p:tav>
                                      </p:tavLst>
                                    </p:anim>
                                    <p:anim calcmode="lin" valueType="num">
                                      <p:cBhvr>
                                        <p:cTn id="80"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72" grpId="0"/>
      <p:bldP spid="73" grpId="0" animBg="1"/>
      <p:bldP spid="74" grpId="0" animBg="1"/>
      <p:bldP spid="77" grpId="0"/>
      <p:bldP spid="80" grpId="0" animBg="1"/>
      <p:bldP spid="81" grpId="0" animBg="1"/>
      <p:bldP spid="8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伪代码</a:t>
            </a:r>
          </a:p>
        </p:txBody>
      </p:sp>
      <mc:AlternateContent xmlns:mc="http://schemas.openxmlformats.org/markup-compatibility/2006" xmlns:a14="http://schemas.microsoft.com/office/drawing/2010/main">
        <mc:Choice Requires="a14">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7" y="666018"/>
                <a:ext cx="11593319" cy="57651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sz="2400" kern="0" dirty="0">
                    <a:solidFill>
                      <a:srgbClr val="FF0000"/>
                    </a:solidFill>
                    <a:latin typeface="华文仿宋" panose="02010600040101010101" pitchFamily="2" charset="-122"/>
                    <a:ea typeface="华文仿宋" panose="02010600040101010101" pitchFamily="2" charset="-122"/>
                  </a:rPr>
                  <a:t>输入：</a:t>
                </a:r>
                <a:r>
                  <a:rPr lang="zh-CN" altLang="en-US" sz="2400" kern="0" dirty="0">
                    <a:solidFill>
                      <a:prstClr val="black"/>
                    </a:solidFill>
                    <a:latin typeface="华文仿宋" panose="02010600040101010101" pitchFamily="2" charset="-122"/>
                    <a:ea typeface="华文仿宋" panose="02010600040101010101" pitchFamily="2" charset="-122"/>
                  </a:rPr>
                  <a:t>活动集合</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S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𝟏</m:t>
                        </m:r>
                      </m:sub>
                    </m:s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m:t>
                    </m:r>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𝟐</m:t>
                        </m:r>
                      </m:sub>
                    </m:sSub>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a:t>
                </a:r>
                <a:r>
                  <a:rPr lang="en-US" altLang="zh-CN" sz="2400" kern="0" dirty="0">
                    <a:solidFill>
                      <a:prstClr val="black"/>
                    </a:solidFill>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𝒏</m:t>
                        </m:r>
                      </m:sub>
                    </m:sSub>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 </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，每个活动开始的时间</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s</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和结束时间</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endParaRPr lang="en-US" altLang="zh-CN" sz="2400" kern="0" dirty="0">
                  <a:solidFill>
                    <a:srgbClr val="FF0000"/>
                  </a:solidFill>
                  <a:latin typeface="华文仿宋" panose="02010600040101010101" pitchFamily="2" charset="-122"/>
                  <a:ea typeface="华文仿宋" panose="02010600040101010101" pitchFamily="2" charset="-122"/>
                </a:endParaRPr>
              </a:p>
              <a:p>
                <a:pPr marL="0" indent="0" eaLnBrk="1" hangingPunct="1">
                  <a:buClr>
                    <a:srgbClr val="666600"/>
                  </a:buClr>
                  <a:buFont typeface="Wingdings" panose="05000000000000000000" pitchFamily="2" charset="2"/>
                  <a:buNone/>
                  <a:defRPr/>
                </a:pPr>
                <a:r>
                  <a:rPr lang="zh-CN" altLang="en-US" sz="2400" kern="0" dirty="0">
                    <a:solidFill>
                      <a:srgbClr val="FF0000"/>
                    </a:solidFill>
                    <a:latin typeface="华文仿宋" panose="02010600040101010101" pitchFamily="2" charset="-122"/>
                    <a:ea typeface="华文仿宋" panose="02010600040101010101" pitchFamily="2" charset="-122"/>
                  </a:rPr>
                  <a:t>输出：</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S</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的最大相容集合</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a:t>
                </a:r>
                <a:endParaRPr lang="en-US" altLang="zh-CN" sz="2400" kern="0" dirty="0">
                  <a:solidFill>
                    <a:srgbClr val="FF0000"/>
                  </a:solidFill>
                  <a:latin typeface="华文仿宋" panose="02010600040101010101" pitchFamily="2" charset="-122"/>
                  <a:ea typeface="华文仿宋" panose="02010600040101010101" pitchFamily="2" charset="-122"/>
                </a:endParaRPr>
              </a:p>
              <a:p>
                <a:pPr marL="0" indent="0" eaLnBrk="1" hangingPunct="1">
                  <a:buClr>
                    <a:srgbClr val="666600"/>
                  </a:buClr>
                  <a:buFont typeface="Wingdings" panose="05000000000000000000" pitchFamily="2" charset="2"/>
                  <a:buNone/>
                  <a:defRPr/>
                </a:pP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把活动按照结束时间升序排序</a:t>
                </a:r>
                <a:endPar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𝟏</m:t>
                        </m:r>
                      </m:sub>
                    </m:sSub>
                  </m:oMath>
                </a14:m>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k  1</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for </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 2</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to n do</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if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𝒔</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 </m:t>
                    </m:r>
                    <m:r>
                      <a:rPr lang="en-US" altLang="zh-CN" sz="2400" kern="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m:t>
                    </m:r>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𝒌</m:t>
                        </m:r>
                      </m:sub>
                    </m:s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 </m:t>
                    </m:r>
                  </m:oMath>
                </a14:m>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then</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S’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S’U{</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k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end</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e</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nd</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Return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a:t>
                </a:r>
              </a:p>
              <a:p>
                <a:pPr marL="0" indent="0" eaLnBrk="1" hangingPunct="1">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endParaRPr lang="en-US" altLang="zh-CN" sz="18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p:txBody>
          </p:sp>
        </mc:Choice>
        <mc:Fallback xmlns="">
          <p:sp>
            <p:nvSpPr>
              <p:cNvPr id="8" name="Rectangle 5">
                <a:extLst>
                  <a:ext uri="{FF2B5EF4-FFF2-40B4-BE49-F238E27FC236}">
                    <a16:creationId xmlns:a16="http://schemas.microsoft.com/office/drawing/2014/main" id="{51B10850-534A-4F59-6007-91F664A90952}"/>
                  </a:ext>
                </a:extLst>
              </p:cNvPr>
              <p:cNvSpPr txBox="1">
                <a:spLocks noRot="1" noChangeAspect="1" noMove="1" noResize="1" noEditPoints="1" noAdjustHandles="1" noChangeArrowheads="1" noChangeShapeType="1" noTextEdit="1"/>
              </p:cNvSpPr>
              <p:nvPr/>
            </p:nvSpPr>
            <p:spPr bwMode="auto">
              <a:xfrm>
                <a:off x="453537" y="666018"/>
                <a:ext cx="11593319" cy="5765170"/>
              </a:xfrm>
              <a:prstGeom prst="rect">
                <a:avLst/>
              </a:prstGeom>
              <a:blipFill>
                <a:blip r:embed="rId3"/>
                <a:stretch>
                  <a:fillRect l="-789" t="-1057"/>
                </a:stretch>
              </a:blipFill>
              <a:ln>
                <a:noFill/>
              </a:ln>
            </p:spPr>
            <p:txBody>
              <a:bodyPr/>
              <a:lstStyle/>
              <a:p>
                <a:r>
                  <a:rPr lang="zh-CN" altLang="en-US">
                    <a:noFill/>
                  </a:rPr>
                  <a:t> </a:t>
                </a:r>
              </a:p>
            </p:txBody>
          </p:sp>
        </mc:Fallback>
      </mc:AlternateContent>
      <p:sp>
        <p:nvSpPr>
          <p:cNvPr id="2" name="矩形: 圆角 1">
            <a:extLst>
              <a:ext uri="{FF2B5EF4-FFF2-40B4-BE49-F238E27FC236}">
                <a16:creationId xmlns:a16="http://schemas.microsoft.com/office/drawing/2014/main" xmlns="" id="{F35020C6-94CE-0E04-0985-58857CB38131}"/>
              </a:ext>
            </a:extLst>
          </p:cNvPr>
          <p:cNvSpPr/>
          <p:nvPr/>
        </p:nvSpPr>
        <p:spPr>
          <a:xfrm>
            <a:off x="453537" y="1591590"/>
            <a:ext cx="4162005" cy="369331"/>
          </a:xfrm>
          <a:prstGeom prst="roundRect">
            <a:avLst/>
          </a:prstGeom>
          <a:no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3" name="文本框 2">
            <a:extLst>
              <a:ext uri="{FF2B5EF4-FFF2-40B4-BE49-F238E27FC236}">
                <a16:creationId xmlns:a16="http://schemas.microsoft.com/office/drawing/2014/main" xmlns="" id="{40E5D6B0-C730-9A6D-FA20-81549B41B0CC}"/>
              </a:ext>
            </a:extLst>
          </p:cNvPr>
          <p:cNvSpPr txBox="1"/>
          <p:nvPr/>
        </p:nvSpPr>
        <p:spPr>
          <a:xfrm>
            <a:off x="5009222" y="1547157"/>
            <a:ext cx="2481947" cy="369332"/>
          </a:xfrm>
          <a:prstGeom prst="rect">
            <a:avLst/>
          </a:prstGeom>
          <a:noFill/>
          <a:ln w="19050">
            <a:solidFill>
              <a:schemeClr val="tx1"/>
            </a:solidFill>
          </a:ln>
        </p:spPr>
        <p:txBody>
          <a:bodyPr wrap="square" rtlCol="0">
            <a:spAutoFit/>
          </a:bodyPr>
          <a:lstStyle/>
          <a:p>
            <a:pPr>
              <a:defRPr/>
            </a:pPr>
            <a:r>
              <a:rPr lang="zh-CN" altLang="en-US" b="1"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为使用贪心算法做准备</a:t>
            </a:r>
            <a:endParaRPr lang="en-US" altLang="zh-CN" b="1"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p:txBody>
      </p:sp>
      <p:sp>
        <p:nvSpPr>
          <p:cNvPr id="7" name="文本框 6">
            <a:extLst>
              <a:ext uri="{FF2B5EF4-FFF2-40B4-BE49-F238E27FC236}">
                <a16:creationId xmlns:a16="http://schemas.microsoft.com/office/drawing/2014/main" xmlns="" id="{35DCC93E-48A7-C616-5461-26310255CF49}"/>
              </a:ext>
            </a:extLst>
          </p:cNvPr>
          <p:cNvSpPr txBox="1"/>
          <p:nvPr/>
        </p:nvSpPr>
        <p:spPr>
          <a:xfrm>
            <a:off x="4689910" y="2047875"/>
            <a:ext cx="3170039" cy="369332"/>
          </a:xfrm>
          <a:prstGeom prst="rect">
            <a:avLst/>
          </a:prstGeom>
          <a:noFill/>
          <a:ln w="19050">
            <a:solidFill>
              <a:schemeClr val="tx1"/>
            </a:solidFill>
          </a:ln>
        </p:spPr>
        <p:txBody>
          <a:bodyPr wrap="square" rtlCol="0">
            <a:spAutoFit/>
          </a:bodyPr>
          <a:lstStyle/>
          <a:p>
            <a:pPr>
              <a:defRPr/>
            </a:pPr>
            <a:r>
              <a:rPr lang="zh-CN" altLang="en-US" b="1"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把最早结束活动加入到集合</a:t>
            </a:r>
            <a:endParaRPr lang="en-US" altLang="zh-CN" b="1"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p:txBody>
      </p:sp>
      <p:sp>
        <p:nvSpPr>
          <p:cNvPr id="9" name="矩形: 圆角 8">
            <a:extLst>
              <a:ext uri="{FF2B5EF4-FFF2-40B4-BE49-F238E27FC236}">
                <a16:creationId xmlns:a16="http://schemas.microsoft.com/office/drawing/2014/main" xmlns="" id="{43C7194C-0D4B-7206-2296-3B3FB638730E}"/>
              </a:ext>
            </a:extLst>
          </p:cNvPr>
          <p:cNvSpPr/>
          <p:nvPr/>
        </p:nvSpPr>
        <p:spPr>
          <a:xfrm>
            <a:off x="453534" y="3387446"/>
            <a:ext cx="3058920" cy="824792"/>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endParaRPr>
          </a:p>
        </p:txBody>
      </p:sp>
      <p:sp>
        <p:nvSpPr>
          <p:cNvPr id="10" name="文本框 9">
            <a:extLst>
              <a:ext uri="{FF2B5EF4-FFF2-40B4-BE49-F238E27FC236}">
                <a16:creationId xmlns:a16="http://schemas.microsoft.com/office/drawing/2014/main" xmlns="" id="{04A422FB-264E-9FE1-FD08-1269CD00E3B7}"/>
              </a:ext>
            </a:extLst>
          </p:cNvPr>
          <p:cNvSpPr txBox="1"/>
          <p:nvPr/>
        </p:nvSpPr>
        <p:spPr>
          <a:xfrm>
            <a:off x="4615539" y="3658243"/>
            <a:ext cx="2423890" cy="369332"/>
          </a:xfrm>
          <a:prstGeom prst="rect">
            <a:avLst/>
          </a:prstGeom>
          <a:noFill/>
          <a:ln w="19050">
            <a:solidFill>
              <a:schemeClr val="tx1"/>
            </a:solidFill>
          </a:ln>
        </p:spPr>
        <p:txBody>
          <a:bodyPr wrap="square" rtlCol="0">
            <a:spAutoFit/>
          </a:bodyPr>
          <a:lstStyle/>
          <a:p>
            <a:pPr>
              <a:defRPr/>
            </a:pPr>
            <a:r>
              <a:rPr lang="zh-CN" altLang="en-US" b="1"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没有冲突则加入子集</a:t>
            </a:r>
            <a:endParaRPr lang="en-US" altLang="zh-CN" b="1"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p:txBody>
      </p:sp>
      <p:sp>
        <p:nvSpPr>
          <p:cNvPr id="11" name="矩形: 圆角 10">
            <a:extLst>
              <a:ext uri="{FF2B5EF4-FFF2-40B4-BE49-F238E27FC236}">
                <a16:creationId xmlns:a16="http://schemas.microsoft.com/office/drawing/2014/main" xmlns="" id="{D6EF16F0-0318-32A7-B159-AE9E7147C1E2}"/>
              </a:ext>
            </a:extLst>
          </p:cNvPr>
          <p:cNvSpPr/>
          <p:nvPr/>
        </p:nvSpPr>
        <p:spPr>
          <a:xfrm>
            <a:off x="453536" y="2047876"/>
            <a:ext cx="4162005" cy="369331"/>
          </a:xfrm>
          <a:prstGeom prst="roundRect">
            <a:avLst/>
          </a:prstGeom>
          <a:no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12" name="矩形: 圆角 11">
            <a:extLst>
              <a:ext uri="{FF2B5EF4-FFF2-40B4-BE49-F238E27FC236}">
                <a16:creationId xmlns:a16="http://schemas.microsoft.com/office/drawing/2014/main" xmlns="" id="{56CC2E4A-3B11-D852-2AFB-5DEAD150B2C4}"/>
              </a:ext>
            </a:extLst>
          </p:cNvPr>
          <p:cNvSpPr/>
          <p:nvPr/>
        </p:nvSpPr>
        <p:spPr>
          <a:xfrm>
            <a:off x="453535" y="2517165"/>
            <a:ext cx="4162005" cy="369331"/>
          </a:xfrm>
          <a:prstGeom prst="roundRect">
            <a:avLst/>
          </a:prstGeom>
          <a:no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13" name="文本框 12">
            <a:extLst>
              <a:ext uri="{FF2B5EF4-FFF2-40B4-BE49-F238E27FC236}">
                <a16:creationId xmlns:a16="http://schemas.microsoft.com/office/drawing/2014/main" xmlns="" id="{80C05D74-081A-5A2A-D5F3-58B895D8C5A3}"/>
              </a:ext>
            </a:extLst>
          </p:cNvPr>
          <p:cNvSpPr txBox="1"/>
          <p:nvPr/>
        </p:nvSpPr>
        <p:spPr>
          <a:xfrm>
            <a:off x="4689910" y="2536009"/>
            <a:ext cx="3101945" cy="369332"/>
          </a:xfrm>
          <a:prstGeom prst="rect">
            <a:avLst/>
          </a:prstGeom>
          <a:noFill/>
          <a:ln w="19050">
            <a:solidFill>
              <a:schemeClr val="tx1"/>
            </a:solidFill>
          </a:ln>
        </p:spPr>
        <p:txBody>
          <a:bodyPr wrap="square" rtlCol="0">
            <a:spAutoFit/>
          </a:bodyPr>
          <a:lstStyle/>
          <a:p>
            <a:pPr>
              <a:defRPr/>
            </a:pPr>
            <a:r>
              <a:rPr lang="zh-CN" altLang="en-US" b="1"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记录当前活动</a:t>
            </a:r>
            <a:endParaRPr lang="en-US" altLang="zh-CN" b="1"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p:txBody>
      </p:sp>
      <p:sp>
        <p:nvSpPr>
          <p:cNvPr id="14" name="文本框 13">
            <a:extLst>
              <a:ext uri="{FF2B5EF4-FFF2-40B4-BE49-F238E27FC236}">
                <a16:creationId xmlns:a16="http://schemas.microsoft.com/office/drawing/2014/main" xmlns="" id="{4E305DB9-893D-207D-DCF6-C2DC788FDEF8}"/>
              </a:ext>
            </a:extLst>
          </p:cNvPr>
          <p:cNvSpPr txBox="1"/>
          <p:nvPr/>
        </p:nvSpPr>
        <p:spPr>
          <a:xfrm>
            <a:off x="4723956" y="2994605"/>
            <a:ext cx="3101945" cy="369332"/>
          </a:xfrm>
          <a:prstGeom prst="rect">
            <a:avLst/>
          </a:prstGeom>
          <a:noFill/>
          <a:ln w="19050">
            <a:solidFill>
              <a:schemeClr val="tx1"/>
            </a:solidFill>
          </a:ln>
        </p:spPr>
        <p:txBody>
          <a:bodyPr wrap="square" rtlCol="0">
            <a:spAutoFit/>
          </a:bodyPr>
          <a:lstStyle/>
          <a:p>
            <a:pPr>
              <a:defRPr/>
            </a:pPr>
            <a:r>
              <a:rPr lang="zh-CN" altLang="en-US" b="1"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检查当前活动</a:t>
            </a:r>
            <a:endParaRPr lang="en-US" altLang="zh-CN" b="1"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p:txBody>
      </p:sp>
      <p:sp>
        <p:nvSpPr>
          <p:cNvPr id="15" name="矩形: 圆角 14">
            <a:extLst>
              <a:ext uri="{FF2B5EF4-FFF2-40B4-BE49-F238E27FC236}">
                <a16:creationId xmlns:a16="http://schemas.microsoft.com/office/drawing/2014/main" xmlns="" id="{7D8DFFEB-0A66-914E-CF76-C82845DB1D99}"/>
              </a:ext>
            </a:extLst>
          </p:cNvPr>
          <p:cNvSpPr/>
          <p:nvPr/>
        </p:nvSpPr>
        <p:spPr>
          <a:xfrm>
            <a:off x="453534" y="2917334"/>
            <a:ext cx="4162005" cy="369331"/>
          </a:xfrm>
          <a:prstGeom prst="roundRect">
            <a:avLst/>
          </a:prstGeom>
          <a:no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16" name="矩形: 圆角 15">
            <a:extLst>
              <a:ext uri="{FF2B5EF4-FFF2-40B4-BE49-F238E27FC236}">
                <a16:creationId xmlns:a16="http://schemas.microsoft.com/office/drawing/2014/main" xmlns="" id="{796AF6C3-6ED4-D9AC-8B6E-4D983F577AE4}"/>
              </a:ext>
            </a:extLst>
          </p:cNvPr>
          <p:cNvSpPr/>
          <p:nvPr/>
        </p:nvSpPr>
        <p:spPr>
          <a:xfrm>
            <a:off x="453534" y="4217422"/>
            <a:ext cx="2159038" cy="369331"/>
          </a:xfrm>
          <a:prstGeom prst="roundRect">
            <a:avLst/>
          </a:prstGeom>
          <a:no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17" name="文本框 16">
            <a:extLst>
              <a:ext uri="{FF2B5EF4-FFF2-40B4-BE49-F238E27FC236}">
                <a16:creationId xmlns:a16="http://schemas.microsoft.com/office/drawing/2014/main" xmlns="" id="{93D7864B-8016-2A5F-CA40-1246CB9B5B38}"/>
              </a:ext>
            </a:extLst>
          </p:cNvPr>
          <p:cNvSpPr txBox="1"/>
          <p:nvPr/>
        </p:nvSpPr>
        <p:spPr>
          <a:xfrm>
            <a:off x="4723956" y="4217421"/>
            <a:ext cx="2423890" cy="369332"/>
          </a:xfrm>
          <a:prstGeom prst="rect">
            <a:avLst/>
          </a:prstGeom>
          <a:noFill/>
          <a:ln w="19050">
            <a:solidFill>
              <a:schemeClr val="tx1"/>
            </a:solidFill>
          </a:ln>
        </p:spPr>
        <p:txBody>
          <a:bodyPr wrap="square" rtlCol="0">
            <a:spAutoFit/>
          </a:bodyPr>
          <a:lstStyle/>
          <a:p>
            <a:pPr>
              <a:defRPr/>
            </a:pPr>
            <a:r>
              <a:rPr lang="zh-CN" altLang="en-US" b="1"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更新当前选择的活动</a:t>
            </a:r>
            <a:endParaRPr lang="en-US" altLang="zh-CN" b="1"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178435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1000" fill="hold"/>
                                        <p:tgtEl>
                                          <p:spTgt spid="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1000"/>
                                        <p:tgtEl>
                                          <p:spTgt spid="10"/>
                                        </p:tgtEl>
                                      </p:cBhvr>
                                    </p:animEffect>
                                    <p:anim calcmode="lin" valueType="num">
                                      <p:cBhvr>
                                        <p:cTn id="61" dur="1000" fill="hold"/>
                                        <p:tgtEl>
                                          <p:spTgt spid="10"/>
                                        </p:tgtEl>
                                        <p:attrNameLst>
                                          <p:attrName>ppt_x</p:attrName>
                                        </p:attrNameLst>
                                      </p:cBhvr>
                                      <p:tavLst>
                                        <p:tav tm="0">
                                          <p:val>
                                            <p:strVal val="#ppt_x"/>
                                          </p:val>
                                        </p:tav>
                                        <p:tav tm="100000">
                                          <p:val>
                                            <p:strVal val="#ppt_x"/>
                                          </p:val>
                                        </p:tav>
                                      </p:tavLst>
                                    </p:anim>
                                    <p:anim calcmode="lin" valueType="num">
                                      <p:cBhvr>
                                        <p:cTn id="6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时间复杂度分析</a:t>
            </a:r>
          </a:p>
        </p:txBody>
      </p:sp>
      <mc:AlternateContent xmlns:mc="http://schemas.openxmlformats.org/markup-compatibility/2006" xmlns:a14="http://schemas.microsoft.com/office/drawing/2010/main">
        <mc:Choice Requires="a14">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7" y="666018"/>
                <a:ext cx="11593319" cy="57651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sz="2400" kern="0" dirty="0">
                    <a:solidFill>
                      <a:srgbClr val="FF0000"/>
                    </a:solidFill>
                    <a:latin typeface="华文仿宋" panose="02010600040101010101" pitchFamily="2" charset="-122"/>
                    <a:ea typeface="华文仿宋" panose="02010600040101010101" pitchFamily="2" charset="-122"/>
                  </a:rPr>
                  <a:t>输入：</a:t>
                </a:r>
                <a:r>
                  <a:rPr lang="zh-CN" altLang="en-US" sz="2400" kern="0" dirty="0">
                    <a:solidFill>
                      <a:prstClr val="black"/>
                    </a:solidFill>
                    <a:latin typeface="华文仿宋" panose="02010600040101010101" pitchFamily="2" charset="-122"/>
                    <a:ea typeface="华文仿宋" panose="02010600040101010101" pitchFamily="2" charset="-122"/>
                  </a:rPr>
                  <a:t>活动集合</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S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𝟏</m:t>
                        </m:r>
                      </m:sub>
                    </m:s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m:t>
                    </m:r>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𝟐</m:t>
                        </m:r>
                      </m:sub>
                    </m:sSub>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a:t>
                </a:r>
                <a:r>
                  <a:rPr lang="en-US" altLang="zh-CN" sz="2400" kern="0" dirty="0">
                    <a:solidFill>
                      <a:prstClr val="black"/>
                    </a:solidFill>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𝒏</m:t>
                        </m:r>
                      </m:sub>
                    </m:sSub>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 </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，每个活动开始的时间</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m:rPr>
                            <m:sty m:val="p"/>
                          </m:r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s</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和结束时间</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endParaRPr lang="en-US" altLang="zh-CN" sz="2400" kern="0" dirty="0">
                  <a:solidFill>
                    <a:srgbClr val="FF0000"/>
                  </a:solidFill>
                  <a:latin typeface="华文仿宋" panose="02010600040101010101" pitchFamily="2" charset="-122"/>
                  <a:ea typeface="华文仿宋" panose="02010600040101010101" pitchFamily="2" charset="-122"/>
                </a:endParaRPr>
              </a:p>
              <a:p>
                <a:pPr marL="0" indent="0" eaLnBrk="1" hangingPunct="1">
                  <a:buClr>
                    <a:srgbClr val="666600"/>
                  </a:buClr>
                  <a:buFont typeface="Wingdings" panose="05000000000000000000" pitchFamily="2" charset="2"/>
                  <a:buNone/>
                  <a:defRPr/>
                </a:pPr>
                <a:r>
                  <a:rPr lang="zh-CN" altLang="en-US" sz="2400" kern="0" dirty="0">
                    <a:solidFill>
                      <a:srgbClr val="FF0000"/>
                    </a:solidFill>
                    <a:latin typeface="华文仿宋" panose="02010600040101010101" pitchFamily="2" charset="-122"/>
                    <a:ea typeface="华文仿宋" panose="02010600040101010101" pitchFamily="2" charset="-122"/>
                  </a:rPr>
                  <a:t>输出：</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S</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的最大相容集合</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a:t>
                </a:r>
                <a:endParaRPr lang="en-US" altLang="zh-CN" sz="2400" kern="0" dirty="0">
                  <a:solidFill>
                    <a:srgbClr val="FF0000"/>
                  </a:solidFill>
                  <a:latin typeface="华文仿宋" panose="02010600040101010101" pitchFamily="2" charset="-122"/>
                  <a:ea typeface="华文仿宋" panose="02010600040101010101" pitchFamily="2" charset="-122"/>
                </a:endParaRPr>
              </a:p>
              <a:p>
                <a:pPr marL="0" indent="0" eaLnBrk="1" hangingPunct="1">
                  <a:buClr>
                    <a:srgbClr val="666600"/>
                  </a:buClr>
                  <a:buFont typeface="Wingdings" panose="05000000000000000000" pitchFamily="2" charset="2"/>
                  <a:buNone/>
                  <a:defRPr/>
                </a:pP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把活动按照结束时间升序排序</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a:t>
                </a:r>
                <a:r>
                  <a:rPr lang="en-US" altLang="zh-CN"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O(</a:t>
                </a:r>
                <a:r>
                  <a:rPr lang="en-US" altLang="zh-CN" sz="2400" kern="0" dirty="0" err="1">
                    <a:solidFill>
                      <a:srgbClr val="FF0000"/>
                    </a:solidFill>
                    <a:latin typeface="Cambria" panose="02040503050406030204" pitchFamily="18" charset="0"/>
                    <a:ea typeface="华文仿宋" panose="02010600040101010101" pitchFamily="2" charset="-122"/>
                    <a:cs typeface="Times New Roman" panose="02020603050405020304" pitchFamily="18" charset="0"/>
                  </a:rPr>
                  <a:t>nlogn</a:t>
                </a:r>
                <a:r>
                  <a:rPr lang="en-US" altLang="zh-CN"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𝟏</m:t>
                        </m:r>
                      </m:sub>
                    </m:sSub>
                  </m:oMath>
                </a14:m>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k  1</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for </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 2</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to n do</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if </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𝒔</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 </m:t>
                    </m:r>
                    <m:r>
                      <a:rPr lang="en-US" altLang="zh-CN" sz="2400" kern="0" dirty="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m:t>
                    </m:r>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𝒇</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𝒌</m:t>
                        </m:r>
                      </m:sub>
                    </m:s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 </m:t>
                    </m:r>
                  </m:oMath>
                </a14:m>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then</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S’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S’U{</a:t>
                </a:r>
                <a14:m>
                  <m:oMath xmlns:m="http://schemas.openxmlformats.org/officeDocument/2006/math">
                    <m:sSub>
                      <m:sSubPr>
                        <m:ctrlPr>
                          <a:rPr lang="en-US" altLang="zh-CN" sz="2400" i="1" kern="0">
                            <a:solidFill>
                              <a:prstClr val="black"/>
                            </a:solidFill>
                            <a:latin typeface="Cambria Math"/>
                            <a:ea typeface="华文仿宋" panose="02010600040101010101" pitchFamily="2"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𝒂</m:t>
                        </m:r>
                      </m:e>
                      <m:sub>
                        <m: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k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end</a:t>
                </a: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e</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nd</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indent="0" eaLnBrk="1" hangingPunct="1">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Return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a:t>
                </a:r>
              </a:p>
              <a:p>
                <a:pPr marL="0" indent="0" eaLnBrk="1" hangingPunct="1">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endParaRPr lang="en-US" altLang="zh-CN" sz="18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p:txBody>
          </p:sp>
        </mc:Choice>
        <mc:Fallback xmlns="">
          <p:sp>
            <p:nvSpPr>
              <p:cNvPr id="8" name="Rectangle 5">
                <a:extLst>
                  <a:ext uri="{FF2B5EF4-FFF2-40B4-BE49-F238E27FC236}">
                    <a16:creationId xmlns:a16="http://schemas.microsoft.com/office/drawing/2014/main" id="{51B10850-534A-4F59-6007-91F664A90952}"/>
                  </a:ext>
                </a:extLst>
              </p:cNvPr>
              <p:cNvSpPr txBox="1">
                <a:spLocks noRot="1" noChangeAspect="1" noMove="1" noResize="1" noEditPoints="1" noAdjustHandles="1" noChangeArrowheads="1" noChangeShapeType="1" noTextEdit="1"/>
              </p:cNvSpPr>
              <p:nvPr/>
            </p:nvSpPr>
            <p:spPr bwMode="auto">
              <a:xfrm>
                <a:off x="453537" y="666018"/>
                <a:ext cx="11593319" cy="5765170"/>
              </a:xfrm>
              <a:prstGeom prst="rect">
                <a:avLst/>
              </a:prstGeom>
              <a:blipFill>
                <a:blip r:embed="rId3"/>
                <a:stretch>
                  <a:fillRect l="-789" t="-1057"/>
                </a:stretch>
              </a:blipFill>
              <a:ln>
                <a:noFill/>
              </a:ln>
            </p:spPr>
            <p:txBody>
              <a:bodyPr/>
              <a:lstStyle/>
              <a:p>
                <a:r>
                  <a:rPr lang="zh-CN" altLang="en-US">
                    <a:noFill/>
                  </a:rPr>
                  <a:t> </a:t>
                </a:r>
              </a:p>
            </p:txBody>
          </p:sp>
        </mc:Fallback>
      </mc:AlternateContent>
      <p:sp>
        <p:nvSpPr>
          <p:cNvPr id="4" name="右大括号 3">
            <a:extLst>
              <a:ext uri="{FF2B5EF4-FFF2-40B4-BE49-F238E27FC236}">
                <a16:creationId xmlns:a16="http://schemas.microsoft.com/office/drawing/2014/main" xmlns="" id="{64BCAD5E-4951-C112-7802-3797BE4A3773}"/>
              </a:ext>
            </a:extLst>
          </p:cNvPr>
          <p:cNvSpPr/>
          <p:nvPr/>
        </p:nvSpPr>
        <p:spPr>
          <a:xfrm>
            <a:off x="3526971" y="3062514"/>
            <a:ext cx="261258" cy="2336800"/>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prstClr val="black"/>
              </a:solidFill>
            </a:endParaRPr>
          </a:p>
        </p:txBody>
      </p:sp>
      <p:sp>
        <p:nvSpPr>
          <p:cNvPr id="5" name="文本框 4">
            <a:extLst>
              <a:ext uri="{FF2B5EF4-FFF2-40B4-BE49-F238E27FC236}">
                <a16:creationId xmlns:a16="http://schemas.microsoft.com/office/drawing/2014/main" xmlns="" id="{58FE5E49-B481-35D3-4DE2-2B481CA2ED11}"/>
              </a:ext>
            </a:extLst>
          </p:cNvPr>
          <p:cNvSpPr txBox="1"/>
          <p:nvPr/>
        </p:nvSpPr>
        <p:spPr>
          <a:xfrm>
            <a:off x="3978613" y="4046248"/>
            <a:ext cx="835485" cy="461665"/>
          </a:xfrm>
          <a:prstGeom prst="rect">
            <a:avLst/>
          </a:prstGeom>
          <a:noFill/>
        </p:spPr>
        <p:txBody>
          <a:bodyPr wrap="none" rtlCol="0">
            <a:spAutoFit/>
          </a:bodyPr>
          <a:lstStyle/>
          <a:p>
            <a:r>
              <a:rPr lang="en-US" altLang="zh-CN" sz="2400" b="1" dirty="0">
                <a:solidFill>
                  <a:srgbClr val="FF0000"/>
                </a:solidFill>
                <a:latin typeface="Cambria" panose="02040503050406030204" pitchFamily="18" charset="0"/>
                <a:ea typeface="Cambria" panose="02040503050406030204" pitchFamily="18" charset="0"/>
              </a:rPr>
              <a:t>O(n)</a:t>
            </a:r>
            <a:endParaRPr lang="zh-CN" altLang="en-US" sz="2400" b="1" dirty="0">
              <a:solidFill>
                <a:srgbClr val="FF0000"/>
              </a:solidFill>
              <a:latin typeface="Cambria" panose="02040503050406030204" pitchFamily="18" charset="0"/>
            </a:endParaRPr>
          </a:p>
        </p:txBody>
      </p:sp>
      <p:sp>
        <p:nvSpPr>
          <p:cNvPr id="18" name="文本框 17">
            <a:extLst>
              <a:ext uri="{FF2B5EF4-FFF2-40B4-BE49-F238E27FC236}">
                <a16:creationId xmlns:a16="http://schemas.microsoft.com/office/drawing/2014/main" xmlns="" id="{D4C329F4-99F7-BD24-BCC7-3D3183818514}"/>
              </a:ext>
            </a:extLst>
          </p:cNvPr>
          <p:cNvSpPr txBox="1"/>
          <p:nvPr/>
        </p:nvSpPr>
        <p:spPr>
          <a:xfrm>
            <a:off x="6909439" y="5804684"/>
            <a:ext cx="3297698" cy="461665"/>
          </a:xfrm>
          <a:prstGeom prst="rect">
            <a:avLst/>
          </a:prstGeom>
          <a:solidFill>
            <a:srgbClr val="0070C0"/>
          </a:solidFill>
        </p:spPr>
        <p:txBody>
          <a:bodyPr wrap="none" rtlCol="0">
            <a:spAutoFit/>
          </a:bodyPr>
          <a:lstStyle/>
          <a:p>
            <a:r>
              <a:rPr lang="zh-CN" altLang="en-US" sz="2400" b="1" dirty="0">
                <a:solidFill>
                  <a:prstClr val="white"/>
                </a:solidFill>
                <a:latin typeface="Cambria" panose="02040503050406030204" pitchFamily="18" charset="0"/>
                <a:ea typeface="华文仿宋" panose="02010600040101010101" pitchFamily="2" charset="-122"/>
              </a:rPr>
              <a:t>时间复杂度：</a:t>
            </a:r>
            <a:r>
              <a:rPr lang="en-US" altLang="zh-CN" sz="2400" b="1" dirty="0">
                <a:solidFill>
                  <a:prstClr val="white"/>
                </a:solidFill>
                <a:latin typeface="Cambria" panose="02040503050406030204" pitchFamily="18" charset="0"/>
                <a:ea typeface="华文仿宋" panose="02010600040101010101" pitchFamily="2" charset="-122"/>
              </a:rPr>
              <a:t>O(</a:t>
            </a:r>
            <a:r>
              <a:rPr lang="en-US" altLang="zh-CN" sz="2400" b="1" dirty="0" err="1">
                <a:solidFill>
                  <a:prstClr val="white"/>
                </a:solidFill>
                <a:latin typeface="Cambria" panose="02040503050406030204" pitchFamily="18" charset="0"/>
                <a:ea typeface="华文仿宋" panose="02010600040101010101" pitchFamily="2" charset="-122"/>
              </a:rPr>
              <a:t>nlogn</a:t>
            </a:r>
            <a:r>
              <a:rPr lang="en-US" altLang="zh-CN" sz="2400" b="1" dirty="0">
                <a:solidFill>
                  <a:prstClr val="white"/>
                </a:solidFill>
                <a:latin typeface="Cambria" panose="02040503050406030204" pitchFamily="18" charset="0"/>
                <a:ea typeface="华文仿宋" panose="02010600040101010101" pitchFamily="2" charset="-122"/>
              </a:rPr>
              <a:t>)</a:t>
            </a:r>
            <a:endParaRPr lang="zh-CN" altLang="en-US" sz="2400" b="1" dirty="0">
              <a:solidFill>
                <a:prstClr val="white"/>
              </a:solidFill>
              <a:latin typeface="Cambria" panose="02040503050406030204" pitchFamily="18" charset="0"/>
              <a:ea typeface="华文仿宋" panose="02010600040101010101" pitchFamily="2" charset="-122"/>
            </a:endParaRPr>
          </a:p>
        </p:txBody>
      </p:sp>
      <p:sp>
        <p:nvSpPr>
          <p:cNvPr id="19" name="矩形 18">
            <a:extLst>
              <a:ext uri="{FF2B5EF4-FFF2-40B4-BE49-F238E27FC236}">
                <a16:creationId xmlns:a16="http://schemas.microsoft.com/office/drawing/2014/main" xmlns="" id="{3E749D40-A6A7-7A64-A8D7-42483CF272DD}"/>
              </a:ext>
            </a:extLst>
          </p:cNvPr>
          <p:cNvSpPr/>
          <p:nvPr/>
        </p:nvSpPr>
        <p:spPr>
          <a:xfrm>
            <a:off x="275771" y="666019"/>
            <a:ext cx="9931366" cy="56331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47741684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xmlns="" id="{2FD2E2F5-2BDA-490A-9FEA-1DB79FBDAD93}"/>
              </a:ext>
            </a:extLst>
          </p:cNvPr>
          <p:cNvSpPr txBox="1">
            <a:spLocks noChangeArrowheads="1"/>
          </p:cNvSpPr>
          <p:nvPr/>
        </p:nvSpPr>
        <p:spPr bwMode="auto">
          <a:xfrm>
            <a:off x="3660320" y="1145815"/>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defRPr/>
            </a:pPr>
            <a:r>
              <a:rPr lang="zh-CN" altLang="en-US" sz="3200" b="1" dirty="0">
                <a:solidFill>
                  <a:srgbClr val="002060"/>
                </a:solidFill>
                <a:latin typeface="Times New Roman" panose="02020603050405020304" pitchFamily="18" charset="0"/>
                <a:ea typeface="黑体" panose="02010609060101010101" pitchFamily="49" charset="-122"/>
              </a:rPr>
              <a:t>纲要</a:t>
            </a:r>
          </a:p>
        </p:txBody>
      </p:sp>
      <p:grpSp>
        <p:nvGrpSpPr>
          <p:cNvPr id="6147" name="Group 6">
            <a:extLst>
              <a:ext uri="{FF2B5EF4-FFF2-40B4-BE49-F238E27FC236}">
                <a16:creationId xmlns:a16="http://schemas.microsoft.com/office/drawing/2014/main" xmlns="" id="{F714D697-CE54-4FF6-B92A-93AE8BCA9F7B}"/>
              </a:ext>
            </a:extLst>
          </p:cNvPr>
          <p:cNvGrpSpPr>
            <a:grpSpLocks/>
          </p:cNvGrpSpPr>
          <p:nvPr/>
        </p:nvGrpSpPr>
        <p:grpSpPr bwMode="auto">
          <a:xfrm>
            <a:off x="3235220" y="2004727"/>
            <a:ext cx="6121400" cy="720725"/>
            <a:chOff x="1474" y="1298"/>
            <a:chExt cx="3357" cy="454"/>
          </a:xfrm>
        </p:grpSpPr>
        <p:grpSp>
          <p:nvGrpSpPr>
            <p:cNvPr id="6158" name="Group 19">
              <a:extLst>
                <a:ext uri="{FF2B5EF4-FFF2-40B4-BE49-F238E27FC236}">
                  <a16:creationId xmlns:a16="http://schemas.microsoft.com/office/drawing/2014/main" xmlns=""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a16="http://schemas.microsoft.com/office/drawing/2014/main" xmlns=""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61" name="AutoShape 3">
                <a:extLst>
                  <a:ext uri="{FF2B5EF4-FFF2-40B4-BE49-F238E27FC236}">
                    <a16:creationId xmlns:a16="http://schemas.microsoft.com/office/drawing/2014/main" xmlns=""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defRPr/>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9" name="Rectangle 13">
              <a:extLst>
                <a:ext uri="{FF2B5EF4-FFF2-40B4-BE49-F238E27FC236}">
                  <a16:creationId xmlns:a16="http://schemas.microsoft.com/office/drawing/2014/main" xmlns=""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r>
                <a:rPr lang="zh-CN" altLang="en-US" sz="2800" b="1" dirty="0">
                  <a:solidFill>
                    <a:srgbClr val="002060"/>
                  </a:solidFill>
                  <a:latin typeface="Times New Roman" panose="02020603050405020304" pitchFamily="18" charset="0"/>
                  <a:ea typeface="仿宋" panose="02010609060101010101" pitchFamily="49" charset="-122"/>
                </a:rPr>
                <a:t>一、贪心算法的原理</a:t>
              </a:r>
            </a:p>
          </p:txBody>
        </p:sp>
      </p:grpSp>
      <p:grpSp>
        <p:nvGrpSpPr>
          <p:cNvPr id="6149" name="Group 6">
            <a:extLst>
              <a:ext uri="{FF2B5EF4-FFF2-40B4-BE49-F238E27FC236}">
                <a16:creationId xmlns:a16="http://schemas.microsoft.com/office/drawing/2014/main" xmlns="" id="{6D8F2933-08BD-4405-8B13-CB9D70B6B985}"/>
              </a:ext>
            </a:extLst>
          </p:cNvPr>
          <p:cNvGrpSpPr>
            <a:grpSpLocks/>
          </p:cNvGrpSpPr>
          <p:nvPr/>
        </p:nvGrpSpPr>
        <p:grpSpPr bwMode="auto">
          <a:xfrm>
            <a:off x="3233633" y="2892161"/>
            <a:ext cx="6121400" cy="720725"/>
            <a:chOff x="1474" y="1298"/>
            <a:chExt cx="3357" cy="454"/>
          </a:xfrm>
        </p:grpSpPr>
        <p:grpSp>
          <p:nvGrpSpPr>
            <p:cNvPr id="6150" name="Group 19">
              <a:extLst>
                <a:ext uri="{FF2B5EF4-FFF2-40B4-BE49-F238E27FC236}">
                  <a16:creationId xmlns:a16="http://schemas.microsoft.com/office/drawing/2014/main" xmlns=""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a16="http://schemas.microsoft.com/office/drawing/2014/main" xmlns=""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endParaRPr lang="zh-CN" altLang="en-US" sz="2800" b="1">
                  <a:solidFill>
                    <a:srgbClr val="FF0000"/>
                  </a:solidFill>
                  <a:latin typeface="Times New Roman" panose="02020603050405020304" pitchFamily="18" charset="0"/>
                  <a:ea typeface="华文楷体" panose="02010600040101010101" pitchFamily="2" charset="-122"/>
                </a:endParaRPr>
              </a:p>
            </p:txBody>
          </p:sp>
          <p:sp>
            <p:nvSpPr>
              <p:cNvPr id="6153" name="AutoShape 3">
                <a:extLst>
                  <a:ext uri="{FF2B5EF4-FFF2-40B4-BE49-F238E27FC236}">
                    <a16:creationId xmlns:a16="http://schemas.microsoft.com/office/drawing/2014/main" xmlns=""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defRPr/>
                </a:pPr>
                <a:endParaRPr lang="zh-CN" altLang="zh-CN" sz="2800" b="1">
                  <a:solidFill>
                    <a:srgbClr val="FF0000"/>
                  </a:solidFill>
                  <a:latin typeface="Times New Roman" panose="02020603050405020304" pitchFamily="18" charset="0"/>
                  <a:ea typeface="华文楷体" panose="02010600040101010101" pitchFamily="2" charset="-122"/>
                </a:endParaRPr>
              </a:p>
            </p:txBody>
          </p:sp>
        </p:grpSp>
        <p:sp>
          <p:nvSpPr>
            <p:cNvPr id="6151" name="Rectangle 13">
              <a:extLst>
                <a:ext uri="{FF2B5EF4-FFF2-40B4-BE49-F238E27FC236}">
                  <a16:creationId xmlns:a16="http://schemas.microsoft.com/office/drawing/2014/main" xmlns=""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r>
                <a:rPr lang="zh-CN" altLang="en-US" sz="2800" b="1" dirty="0">
                  <a:solidFill>
                    <a:srgbClr val="002060"/>
                  </a:solidFill>
                  <a:latin typeface="Times New Roman" panose="02020603050405020304" pitchFamily="18" charset="0"/>
                  <a:ea typeface="仿宋" panose="02010609060101010101" pitchFamily="49" charset="-122"/>
                </a:rPr>
                <a:t>二、背包问题问题</a:t>
              </a:r>
            </a:p>
          </p:txBody>
        </p:sp>
      </p:grpSp>
      <p:grpSp>
        <p:nvGrpSpPr>
          <p:cNvPr id="18" name="Group 18">
            <a:extLst>
              <a:ext uri="{FF2B5EF4-FFF2-40B4-BE49-F238E27FC236}">
                <a16:creationId xmlns:a16="http://schemas.microsoft.com/office/drawing/2014/main" xmlns="" id="{7D449A68-E818-4497-880E-ED195E79A633}"/>
              </a:ext>
            </a:extLst>
          </p:cNvPr>
          <p:cNvGrpSpPr>
            <a:grpSpLocks/>
          </p:cNvGrpSpPr>
          <p:nvPr/>
        </p:nvGrpSpPr>
        <p:grpSpPr bwMode="auto">
          <a:xfrm>
            <a:off x="3233633" y="3779595"/>
            <a:ext cx="6127750" cy="682625"/>
            <a:chOff x="0" y="0"/>
            <a:chExt cx="9810" cy="1634"/>
          </a:xfrm>
        </p:grpSpPr>
        <p:grpSp>
          <p:nvGrpSpPr>
            <p:cNvPr id="19" name="Group 19">
              <a:extLst>
                <a:ext uri="{FF2B5EF4-FFF2-40B4-BE49-F238E27FC236}">
                  <a16:creationId xmlns:a16="http://schemas.microsoft.com/office/drawing/2014/main" xmlns=""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a16="http://schemas.microsoft.com/office/drawing/2014/main" xmlns=""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endParaRPr lang="zh-CN" altLang="en-US" sz="2800" b="1">
                  <a:solidFill>
                    <a:srgbClr val="000000"/>
                  </a:solidFill>
                  <a:latin typeface="Times New Roman" panose="02020603050405020304" pitchFamily="18" charset="0"/>
                  <a:ea typeface="华文楷体" panose="02010600040101010101" pitchFamily="2" charset="-122"/>
                </a:endParaRPr>
              </a:p>
            </p:txBody>
          </p:sp>
          <p:sp>
            <p:nvSpPr>
              <p:cNvPr id="22" name="AutoShape 3">
                <a:extLst>
                  <a:ext uri="{FF2B5EF4-FFF2-40B4-BE49-F238E27FC236}">
                    <a16:creationId xmlns:a16="http://schemas.microsoft.com/office/drawing/2014/main" xmlns=""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defRPr/>
                </a:pPr>
                <a:endParaRPr lang="zh-CN" altLang="zh-CN" sz="2800" b="1">
                  <a:solidFill>
                    <a:srgbClr val="1F497D"/>
                  </a:solidFill>
                  <a:latin typeface="Times New Roman" panose="02020603050405020304" pitchFamily="18" charset="0"/>
                  <a:ea typeface="华文楷体" panose="02010600040101010101" pitchFamily="2" charset="-122"/>
                </a:endParaRPr>
              </a:p>
            </p:txBody>
          </p:sp>
        </p:grpSp>
        <p:sp>
          <p:nvSpPr>
            <p:cNvPr id="20" name="Rectangle 13">
              <a:extLst>
                <a:ext uri="{FF2B5EF4-FFF2-40B4-BE49-F238E27FC236}">
                  <a16:creationId xmlns:a16="http://schemas.microsoft.com/office/drawing/2014/main" xmlns=""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r>
                <a:rPr lang="zh-CN" altLang="en-US" sz="2800" b="1" dirty="0">
                  <a:solidFill>
                    <a:srgbClr val="002060"/>
                  </a:solidFill>
                  <a:latin typeface="Times New Roman" panose="02020603050405020304" pitchFamily="18" charset="0"/>
                  <a:ea typeface="仿宋" panose="02010609060101010101" pitchFamily="49" charset="-122"/>
                </a:rPr>
                <a:t>三、活动选择问题</a:t>
              </a:r>
            </a:p>
          </p:txBody>
        </p:sp>
      </p:grpSp>
      <p:grpSp>
        <p:nvGrpSpPr>
          <p:cNvPr id="28" name="Group 18">
            <a:extLst>
              <a:ext uri="{FF2B5EF4-FFF2-40B4-BE49-F238E27FC236}">
                <a16:creationId xmlns:a16="http://schemas.microsoft.com/office/drawing/2014/main" xmlns="" id="{759FD932-6AC4-470D-83D3-86055FC5F43D}"/>
              </a:ext>
            </a:extLst>
          </p:cNvPr>
          <p:cNvGrpSpPr>
            <a:grpSpLocks/>
          </p:cNvGrpSpPr>
          <p:nvPr/>
        </p:nvGrpSpPr>
        <p:grpSpPr bwMode="auto">
          <a:xfrm>
            <a:off x="3230457" y="4630360"/>
            <a:ext cx="6127750" cy="682625"/>
            <a:chOff x="0" y="0"/>
            <a:chExt cx="9810" cy="1634"/>
          </a:xfrm>
        </p:grpSpPr>
        <p:grpSp>
          <p:nvGrpSpPr>
            <p:cNvPr id="29" name="Group 19">
              <a:extLst>
                <a:ext uri="{FF2B5EF4-FFF2-40B4-BE49-F238E27FC236}">
                  <a16:creationId xmlns:a16="http://schemas.microsoft.com/office/drawing/2014/main" xmlns="" id="{E47C334D-21BF-4AA9-AED3-878B8E943CB0}"/>
                </a:ext>
              </a:extLst>
            </p:cNvPr>
            <p:cNvGrpSpPr>
              <a:grpSpLocks/>
            </p:cNvGrpSpPr>
            <p:nvPr/>
          </p:nvGrpSpPr>
          <p:grpSpPr bwMode="auto">
            <a:xfrm>
              <a:off x="0" y="0"/>
              <a:ext cx="9810" cy="1634"/>
              <a:chOff x="0" y="90"/>
              <a:chExt cx="6228000" cy="1038263"/>
            </a:xfrm>
          </p:grpSpPr>
          <p:sp>
            <p:nvSpPr>
              <p:cNvPr id="31" name="AutoShape 3">
                <a:extLst>
                  <a:ext uri="{FF2B5EF4-FFF2-40B4-BE49-F238E27FC236}">
                    <a16:creationId xmlns:a16="http://schemas.microsoft.com/office/drawing/2014/main" xmlns="" id="{51A10F9A-0A5A-41CF-883B-305CBC102E16}"/>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endParaRPr lang="zh-CN" altLang="en-US" sz="2800" b="1">
                  <a:solidFill>
                    <a:srgbClr val="000000"/>
                  </a:solidFill>
                  <a:latin typeface="Times New Roman" panose="02020603050405020304" pitchFamily="18" charset="0"/>
                  <a:ea typeface="华文楷体" panose="02010600040101010101" pitchFamily="2" charset="-122"/>
                </a:endParaRPr>
              </a:p>
            </p:txBody>
          </p:sp>
          <p:sp>
            <p:nvSpPr>
              <p:cNvPr id="32" name="AutoShape 3">
                <a:extLst>
                  <a:ext uri="{FF2B5EF4-FFF2-40B4-BE49-F238E27FC236}">
                    <a16:creationId xmlns:a16="http://schemas.microsoft.com/office/drawing/2014/main" xmlns="" id="{C2C7F252-E61F-46E3-8A6A-3A1E96A6292E}"/>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defRPr/>
                </a:pPr>
                <a:endParaRPr lang="zh-CN" altLang="zh-CN" sz="2800" b="1">
                  <a:solidFill>
                    <a:srgbClr val="1F497D"/>
                  </a:solidFill>
                  <a:latin typeface="Times New Roman" panose="02020603050405020304" pitchFamily="18" charset="0"/>
                  <a:ea typeface="华文楷体" panose="02010600040101010101" pitchFamily="2" charset="-122"/>
                </a:endParaRPr>
              </a:p>
            </p:txBody>
          </p:sp>
        </p:grpSp>
        <p:sp>
          <p:nvSpPr>
            <p:cNvPr id="30" name="Rectangle 13">
              <a:extLst>
                <a:ext uri="{FF2B5EF4-FFF2-40B4-BE49-F238E27FC236}">
                  <a16:creationId xmlns:a16="http://schemas.microsoft.com/office/drawing/2014/main" xmlns="" id="{E02630E8-F377-4563-880B-B439F2DBF10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r>
                <a:rPr lang="zh-CN" altLang="en-US" sz="2800" b="1" dirty="0">
                  <a:solidFill>
                    <a:srgbClr val="FF0000"/>
                  </a:solidFill>
                  <a:latin typeface="Times New Roman" panose="02020603050405020304" pitchFamily="18" charset="0"/>
                  <a:ea typeface="仿宋" panose="02010609060101010101" pitchFamily="49" charset="-122"/>
                </a:rPr>
                <a:t>四、最小生成树算法</a:t>
              </a:r>
            </a:p>
          </p:txBody>
        </p:sp>
      </p:grpSp>
    </p:spTree>
    <p:extLst>
      <p:ext uri="{BB962C8B-B14F-4D97-AF65-F5344CB8AC3E}">
        <p14:creationId xmlns:p14="http://schemas.microsoft.com/office/powerpoint/2010/main" val="36485846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问题背景</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8" y="911209"/>
            <a:ext cx="9335922" cy="327217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最小生成树</a:t>
            </a: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设</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 =(V,E)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是无向连通带权图，即一个网络。</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中每条边</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v,w</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的权为</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c[v][w]</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。如果</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rPr>
              <a:t>子图</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rPr>
              <a:t>T</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rPr>
              <a:t>是</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一棵包含</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的所有顶点的树，则</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rPr>
              <a:t>称</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rPr>
              <a:t>T</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rPr>
              <a:t>为</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生成树</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rPr>
              <a:t>。</a:t>
            </a:r>
            <a:endPar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None/>
              <a:defRPr/>
            </a:pP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rPr>
              <a:t>如果</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rPr>
              <a:t>W:E</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实数</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是</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G</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的权函数，</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T</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的权值表示为</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W</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T</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a:t>
            </a:r>
            <a:r>
              <a:rPr lang="en-US" altLang="zh-CN" sz="1200" kern="0" dirty="0" err="1"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e</a:t>
            </a:r>
            <a:r>
              <a:rPr lang="en-US" altLang="zh-CN" sz="700" kern="0" dirty="0" err="1"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t</a:t>
            </a:r>
            <a:r>
              <a:rPr lang="en-US" altLang="zh-CN" sz="2400" kern="0" dirty="0" err="1"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w</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a:t>
            </a:r>
            <a:r>
              <a:rPr lang="en-US" altLang="zh-CN" sz="2400" kern="0" dirty="0" err="1"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e</a:t>
            </a:r>
            <a:r>
              <a:rPr lang="en-US" altLang="zh-CN" sz="1200" kern="0" dirty="0" err="1"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t</a:t>
            </a:r>
            <a:r>
              <a:rPr lang="en-US" altLang="zh-CN" sz="800" kern="0" dirty="0" err="1"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i</a:t>
            </a:r>
            <a:r>
              <a:rPr lang="en-US" altLang="zh-CN"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sym typeface="Symbol"/>
              </a:rPr>
              <a:t>)</a:t>
            </a:r>
            <a:endParaRPr lang="en-US" altLang="zh-CN" sz="7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gn="ctr">
              <a:lnSpc>
                <a:spcPct val="150000"/>
              </a:lnSpc>
              <a:buClr>
                <a:srgbClr val="666600"/>
              </a:buClr>
              <a:buFont typeface="Wingdings" panose="05000000000000000000" pitchFamily="2" charset="2"/>
              <a:buNone/>
              <a:defRPr/>
            </a:pP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784" y="4427220"/>
            <a:ext cx="6355631" cy="1966131"/>
          </a:xfrm>
          <a:prstGeom prst="rect">
            <a:avLst/>
          </a:prstGeom>
        </p:spPr>
      </p:pic>
    </p:spTree>
    <p:extLst>
      <p:ext uri="{BB962C8B-B14F-4D97-AF65-F5344CB8AC3E}">
        <p14:creationId xmlns:p14="http://schemas.microsoft.com/office/powerpoint/2010/main" val="31271423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问题定义</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8" y="911209"/>
            <a:ext cx="9335922" cy="266570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最小生成树算法</a:t>
            </a: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设</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 =(V,E)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是无向连通带权图，即一个网络。</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中每条边</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v,w</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的权为</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c[v][w]</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。生成树上各边权的总和称为该生成树的耗费。在</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的所有生</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成树中，</a:t>
            </a: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耗费最小</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的生成树称为</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a:t>
            </a: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最小生成树</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gn="ctr">
              <a:lnSpc>
                <a:spcPct val="150000"/>
              </a:lnSpc>
              <a:buClr>
                <a:srgbClr val="666600"/>
              </a:buClr>
              <a:buFont typeface="Wingdings" panose="05000000000000000000" pitchFamily="2" charset="2"/>
              <a:buNone/>
              <a:defRPr/>
            </a:pP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9" name="Rectangle 5">
            <a:extLst>
              <a:ext uri="{FF2B5EF4-FFF2-40B4-BE49-F238E27FC236}">
                <a16:creationId xmlns:a16="http://schemas.microsoft.com/office/drawing/2014/main" xmlns="" id="{4C1C04B6-FE29-A767-51B4-9ACAB39E0941}"/>
              </a:ext>
            </a:extLst>
          </p:cNvPr>
          <p:cNvSpPr txBox="1">
            <a:spLocks noChangeArrowheads="1"/>
          </p:cNvSpPr>
          <p:nvPr/>
        </p:nvSpPr>
        <p:spPr bwMode="auto">
          <a:xfrm>
            <a:off x="384957" y="4145281"/>
            <a:ext cx="9335922" cy="170687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输入：无向连通图</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 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权函数</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W</a:t>
            </a:r>
          </a:p>
          <a:p>
            <a:pPr>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输出：</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a:t>
            </a:r>
            <a:r>
              <a:rPr lang="zh-CN" altLang="en-US" sz="240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rPr>
              <a:t>最小生成树</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60691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问题定义</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8" y="911209"/>
            <a:ext cx="9335922" cy="209107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最小生成树算法</a:t>
            </a:r>
          </a:p>
          <a:p>
            <a:pPr>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已知图</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 =(V,E)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阶连通图，用贪心策略求解最小生成树问题，就是</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从</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条边中选择（</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|V|-1</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=n-1</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条边使所构造的生成树代价最小。</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gn="ctr">
              <a:lnSpc>
                <a:spcPct val="150000"/>
              </a:lnSpc>
              <a:buClr>
                <a:srgbClr val="666600"/>
              </a:buClr>
              <a:buFont typeface="Wingdings" panose="05000000000000000000" pitchFamily="2" charset="2"/>
              <a:buNone/>
              <a:defRPr/>
            </a:pP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282" y="2861198"/>
            <a:ext cx="6515318" cy="3326761"/>
          </a:xfrm>
          <a:prstGeom prst="rect">
            <a:avLst/>
          </a:prstGeom>
        </p:spPr>
      </p:pic>
    </p:spTree>
    <p:extLst>
      <p:ext uri="{BB962C8B-B14F-4D97-AF65-F5344CB8AC3E}">
        <p14:creationId xmlns:p14="http://schemas.microsoft.com/office/powerpoint/2010/main" val="145673707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最小生成树算法</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7" y="1721226"/>
            <a:ext cx="9335922" cy="2151528"/>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en-US" altLang="zh-CN" kern="0" dirty="0">
                <a:solidFill>
                  <a:srgbClr val="FF0000"/>
                </a:solidFill>
                <a:latin typeface="华文仿宋" panose="02010600040101010101" pitchFamily="2" charset="-122"/>
                <a:ea typeface="华文仿宋" panose="02010600040101010101" pitchFamily="2" charset="-122"/>
              </a:rPr>
              <a:t>Prim</a:t>
            </a:r>
            <a:r>
              <a:rPr lang="zh-CN" altLang="en-US" kern="0" dirty="0">
                <a:solidFill>
                  <a:srgbClr val="FF0000"/>
                </a:solidFill>
                <a:latin typeface="华文仿宋" panose="02010600040101010101" pitchFamily="2" charset="-122"/>
                <a:ea typeface="华文仿宋" panose="02010600040101010101" pitchFamily="2" charset="-122"/>
              </a:rPr>
              <a:t>算法</a:t>
            </a: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要么按照节点选，每次选择一个新的节点使该节点的加入造成的树的</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代价增量最小</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5" name="Rectangle 5">
            <a:extLst>
              <a:ext uri="{FF2B5EF4-FFF2-40B4-BE49-F238E27FC236}">
                <a16:creationId xmlns:a16="http://schemas.microsoft.com/office/drawing/2014/main" xmlns="" id="{C173F354-A6C1-ADAD-9443-49DE8347FC45}"/>
              </a:ext>
            </a:extLst>
          </p:cNvPr>
          <p:cNvSpPr txBox="1">
            <a:spLocks noChangeArrowheads="1"/>
          </p:cNvSpPr>
          <p:nvPr/>
        </p:nvSpPr>
        <p:spPr bwMode="auto">
          <a:xfrm>
            <a:off x="350443" y="956033"/>
            <a:ext cx="9335922" cy="76519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考虑选择边的标准：</a:t>
            </a:r>
            <a:r>
              <a:rPr lang="en-US" altLang="zh-CN"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Prim</a:t>
            </a: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算法和</a:t>
            </a:r>
            <a:r>
              <a:rPr lang="en-US" altLang="zh-CN"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Kruskal</a:t>
            </a: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算法</a:t>
            </a:r>
            <a:endParaRPr lang="en-US" altLang="zh-CN"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endParaRPr>
          </a:p>
          <a:p>
            <a:pPr algn="ctr">
              <a:lnSpc>
                <a:spcPct val="150000"/>
              </a:lnSpc>
              <a:buClr>
                <a:srgbClr val="666600"/>
              </a:buClr>
              <a:buFont typeface="Wingdings" panose="05000000000000000000" pitchFamily="2" charset="2"/>
              <a:buNone/>
              <a:defRPr/>
            </a:pP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7" name="Rectangle 5">
            <a:extLst>
              <a:ext uri="{FF2B5EF4-FFF2-40B4-BE49-F238E27FC236}">
                <a16:creationId xmlns:a16="http://schemas.microsoft.com/office/drawing/2014/main" xmlns="" id="{0C276CDD-C929-5617-0E6C-D273D5A7DE69}"/>
              </a:ext>
            </a:extLst>
          </p:cNvPr>
          <p:cNvSpPr txBox="1">
            <a:spLocks noChangeArrowheads="1"/>
          </p:cNvSpPr>
          <p:nvPr/>
        </p:nvSpPr>
        <p:spPr bwMode="auto">
          <a:xfrm>
            <a:off x="453537" y="3845860"/>
            <a:ext cx="9335922" cy="2151528"/>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en-US" altLang="zh-CN" kern="0" dirty="0">
                <a:solidFill>
                  <a:srgbClr val="FF0000"/>
                </a:solidFill>
                <a:latin typeface="华文仿宋" panose="02010600040101010101" pitchFamily="2" charset="-122"/>
                <a:ea typeface="华文仿宋" panose="02010600040101010101" pitchFamily="2" charset="-122"/>
              </a:rPr>
              <a:t>Kruskal</a:t>
            </a:r>
            <a:r>
              <a:rPr lang="zh-CN" altLang="en-US" kern="0" dirty="0">
                <a:solidFill>
                  <a:srgbClr val="FF0000"/>
                </a:solidFill>
                <a:latin typeface="华文仿宋" panose="02010600040101010101" pitchFamily="2" charset="-122"/>
                <a:ea typeface="华文仿宋" panose="02010600040101010101" pitchFamily="2" charset="-122"/>
              </a:rPr>
              <a:t>算法</a:t>
            </a: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要么按照边的权值大小排序，逐个考虑是否选择该边</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518629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 xmlns:a16="http://schemas.microsoft.com/office/drawing/2014/main" id="{C4DC059B-BE30-4B05-8389-801732F34C7F}"/>
              </a:ext>
            </a:extLst>
          </p:cNvPr>
          <p:cNvSpPr txBox="1">
            <a:spLocks noChangeArrowheads="1"/>
          </p:cNvSpPr>
          <p:nvPr/>
        </p:nvSpPr>
        <p:spPr bwMode="auto">
          <a:xfrm>
            <a:off x="1117600" y="935444"/>
            <a:ext cx="9279011" cy="62865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贪心算法的基本思想</a:t>
            </a:r>
          </a:p>
        </p:txBody>
      </p:sp>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贪心算法的基本概念</a:t>
            </a:r>
          </a:p>
        </p:txBody>
      </p:sp>
      <p:sp>
        <p:nvSpPr>
          <p:cNvPr id="7" name="Rectangle 5">
            <a:extLst>
              <a:ext uri="{FF2B5EF4-FFF2-40B4-BE49-F238E27FC236}">
                <a16:creationId xmlns="" xmlns:a16="http://schemas.microsoft.com/office/drawing/2014/main" id="{1F31C5B9-F2D8-47A6-9935-1E8C4EC725F4}"/>
              </a:ext>
            </a:extLst>
          </p:cNvPr>
          <p:cNvSpPr txBox="1">
            <a:spLocks noChangeArrowheads="1"/>
          </p:cNvSpPr>
          <p:nvPr/>
        </p:nvSpPr>
        <p:spPr bwMode="auto">
          <a:xfrm>
            <a:off x="1373596" y="1485990"/>
            <a:ext cx="9700804" cy="33123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1</a:t>
            </a:r>
            <a:r>
              <a:rPr lang="zh-CN" altLang="en-US" sz="2400" kern="0" dirty="0">
                <a:latin typeface="Cambria" panose="02040503050406030204" pitchFamily="18" charset="0"/>
                <a:ea typeface="华文仿宋" panose="02010600040101010101" pitchFamily="2" charset="-122"/>
              </a:rPr>
              <a:t>）贪心算法是一种</a:t>
            </a:r>
            <a:r>
              <a:rPr lang="zh-CN" altLang="en-US" sz="2400" kern="0" dirty="0">
                <a:solidFill>
                  <a:srgbClr val="FF0000"/>
                </a:solidFill>
                <a:latin typeface="Cambria" panose="02040503050406030204" pitchFamily="18" charset="0"/>
                <a:ea typeface="华文仿宋" panose="02010600040101010101" pitchFamily="2" charset="-122"/>
              </a:rPr>
              <a:t>分级处理方法</a:t>
            </a:r>
            <a:r>
              <a:rPr lang="zh-CN" altLang="en-US" sz="2400" kern="0" dirty="0">
                <a:latin typeface="Cambria" panose="02040503050406030204" pitchFamily="18" charset="0"/>
                <a:ea typeface="华文仿宋" panose="02010600040101010101" pitchFamily="2" charset="-122"/>
              </a:rPr>
              <a:t>，如果要从一个集合中选择一定数目的元素构成问题的解，则贪心算法策略的基本方法如下：首先选择一种度量标准，把输入集合中的元素按照该标准次序排列，每次选择当前最优元素，直至选择元素的数目达到要求。</a:t>
            </a:r>
          </a:p>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2</a:t>
            </a:r>
            <a:r>
              <a:rPr lang="zh-CN" altLang="en-US" sz="2400" kern="0" dirty="0">
                <a:latin typeface="Cambria" panose="02040503050406030204" pitchFamily="18" charset="0"/>
                <a:ea typeface="华文仿宋" panose="02010600040101010101" pitchFamily="2" charset="-122"/>
              </a:rPr>
              <a:t>）顾名思义，贪心算法总是作出在当前看来最好的选择。也就是说贪心算法并不从整体最优考虑，它所作出的选择只是在某种意义上的局部最优选择。当然，希望贪心算法得到的最终结果也是整体最优的。</a:t>
            </a:r>
          </a:p>
        </p:txBody>
      </p:sp>
    </p:spTree>
    <p:extLst>
      <p:ext uri="{BB962C8B-B14F-4D97-AF65-F5344CB8AC3E}">
        <p14:creationId xmlns:p14="http://schemas.microsoft.com/office/powerpoint/2010/main" val="113450808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Prim</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359408" y="1277471"/>
            <a:ext cx="9335922" cy="345589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贪心策略</a:t>
            </a: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设</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G=(V,E)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是连通带权图，</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V={1,2,…,n}</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。构造</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的最小生成树的</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Prim</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算</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法的基本思想是：首先置</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S={1}</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，然后，只要</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的真子集，就作如</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下的</a:t>
            </a: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贪心选择</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：选取满足条件</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j</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V-S</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，且</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][j]</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最小的边，将顶</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点</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j</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添加到</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中。这个过程一直进行到</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S=V</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时为止。</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788361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Prim</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359408" y="1129554"/>
            <a:ext cx="10761310" cy="131781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例：</a:t>
            </a:r>
            <a:endParaRPr lang="en-US" altLang="zh-CN" kern="0" dirty="0">
              <a:solidFill>
                <a:srgbClr val="FF0000"/>
              </a:solidFill>
              <a:latin typeface="华文仿宋" panose="02010600040101010101" pitchFamily="2" charset="-122"/>
              <a:ea typeface="华文仿宋" panose="02010600040101010101" pitchFamily="2" charset="-122"/>
            </a:endParaRPr>
          </a:p>
          <a:p>
            <a:pPr marL="0" indent="0" eaLnBrk="1" hangingPunct="1">
              <a:buClr>
                <a:srgbClr val="666600"/>
              </a:buClr>
              <a:buFont typeface="Wingdings" panose="05000000000000000000" pitchFamily="2" charset="2"/>
              <a:buNone/>
              <a:defRPr/>
            </a:pPr>
            <a:r>
              <a:rPr lang="zh-CN" altLang="en-US" kern="0" dirty="0">
                <a:solidFill>
                  <a:prstClr val="black"/>
                </a:solidFill>
                <a:latin typeface="华文仿宋" panose="02010600040101010101" pitchFamily="2" charset="-122"/>
                <a:ea typeface="华文仿宋" panose="02010600040101010101" pitchFamily="2" charset="-122"/>
              </a:rPr>
              <a:t>对于左图中的带权图，按</a:t>
            </a:r>
            <a:r>
              <a:rPr lang="en-US" altLang="zh-CN" kern="0" dirty="0">
                <a:solidFill>
                  <a:prstClr val="black"/>
                </a:solidFill>
                <a:latin typeface="华文仿宋" panose="02010600040101010101" pitchFamily="2" charset="-122"/>
                <a:ea typeface="华文仿宋" panose="02010600040101010101" pitchFamily="2" charset="-122"/>
              </a:rPr>
              <a:t>Prim</a:t>
            </a:r>
            <a:r>
              <a:rPr lang="zh-CN" altLang="en-US" kern="0" dirty="0">
                <a:solidFill>
                  <a:prstClr val="black"/>
                </a:solidFill>
                <a:latin typeface="华文仿宋" panose="02010600040101010101" pitchFamily="2" charset="-122"/>
                <a:ea typeface="华文仿宋" panose="02010600040101010101" pitchFamily="2" charset="-122"/>
              </a:rPr>
              <a:t>算法选取边的过程如下图所示。</a:t>
            </a:r>
          </a:p>
        </p:txBody>
      </p:sp>
      <p:pic>
        <p:nvPicPr>
          <p:cNvPr id="2050" name="Picture 4" descr="t48">
            <a:extLst>
              <a:ext uri="{FF2B5EF4-FFF2-40B4-BE49-F238E27FC236}">
                <a16:creationId xmlns:a16="http://schemas.microsoft.com/office/drawing/2014/main" xmlns="" id="{2E42B613-3B9A-67E8-ED61-8B8FD1AF6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37" y="2716305"/>
            <a:ext cx="3607475" cy="310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4" descr="t49">
            <a:extLst>
              <a:ext uri="{FF2B5EF4-FFF2-40B4-BE49-F238E27FC236}">
                <a16:creationId xmlns:a16="http://schemas.microsoft.com/office/drawing/2014/main" xmlns="" id="{6882E1A3-260A-1A23-A0E5-CE4EA9B3A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584" y="2418426"/>
            <a:ext cx="5737607" cy="370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2696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正确性证明：替换法</a:t>
            </a:r>
          </a:p>
        </p:txBody>
      </p:sp>
      <p:sp>
        <p:nvSpPr>
          <p:cNvPr id="7" name="矩形 6">
            <a:extLst>
              <a:ext uri="{FF2B5EF4-FFF2-40B4-BE49-F238E27FC236}">
                <a16:creationId xmlns:a16="http://schemas.microsoft.com/office/drawing/2014/main" xmlns="" id="{C77121A7-5A83-DF3F-CE97-EC08752489AB}"/>
              </a:ext>
            </a:extLst>
          </p:cNvPr>
          <p:cNvSpPr/>
          <p:nvPr/>
        </p:nvSpPr>
        <p:spPr>
          <a:xfrm>
            <a:off x="1446655" y="1257833"/>
            <a:ext cx="2438400" cy="655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white"/>
                </a:solidFill>
              </a:rPr>
              <a:t>最小生成树</a:t>
            </a:r>
          </a:p>
        </p:txBody>
      </p:sp>
      <p:sp>
        <p:nvSpPr>
          <p:cNvPr id="9" name="矩形 8">
            <a:extLst>
              <a:ext uri="{FF2B5EF4-FFF2-40B4-BE49-F238E27FC236}">
                <a16:creationId xmlns:a16="http://schemas.microsoft.com/office/drawing/2014/main" xmlns="" id="{2DC036A5-B92E-24B3-B68D-E8E04CD99681}"/>
              </a:ext>
            </a:extLst>
          </p:cNvPr>
          <p:cNvSpPr/>
          <p:nvPr/>
        </p:nvSpPr>
        <p:spPr>
          <a:xfrm>
            <a:off x="7888064" y="1316403"/>
            <a:ext cx="2617808" cy="655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white"/>
                </a:solidFill>
              </a:rPr>
              <a:t>贪心所得最小生成树</a:t>
            </a:r>
          </a:p>
        </p:txBody>
      </p:sp>
      <p:sp>
        <p:nvSpPr>
          <p:cNvPr id="10" name="箭头: 右 9">
            <a:extLst>
              <a:ext uri="{FF2B5EF4-FFF2-40B4-BE49-F238E27FC236}">
                <a16:creationId xmlns:a16="http://schemas.microsoft.com/office/drawing/2014/main" xmlns="" id="{04492D2C-C83C-A6EA-28B9-36861860AC85}"/>
              </a:ext>
            </a:extLst>
          </p:cNvPr>
          <p:cNvSpPr/>
          <p:nvPr/>
        </p:nvSpPr>
        <p:spPr>
          <a:xfrm>
            <a:off x="4456593" y="1475981"/>
            <a:ext cx="2859932" cy="1975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文本框 10">
            <a:extLst>
              <a:ext uri="{FF2B5EF4-FFF2-40B4-BE49-F238E27FC236}">
                <a16:creationId xmlns:a16="http://schemas.microsoft.com/office/drawing/2014/main" xmlns="" id="{64ADFE2C-41C4-5620-8E59-9AC96AD6F494}"/>
              </a:ext>
            </a:extLst>
          </p:cNvPr>
          <p:cNvSpPr txBox="1"/>
          <p:nvPr/>
        </p:nvSpPr>
        <p:spPr>
          <a:xfrm>
            <a:off x="5081325" y="1090290"/>
            <a:ext cx="2235200" cy="369332"/>
          </a:xfrm>
          <a:prstGeom prst="rect">
            <a:avLst/>
          </a:prstGeom>
          <a:noFill/>
        </p:spPr>
        <p:txBody>
          <a:bodyPr wrap="square" rtlCol="0">
            <a:spAutoFit/>
          </a:bodyPr>
          <a:lstStyle/>
          <a:p>
            <a:r>
              <a:rPr lang="zh-CN" altLang="en-US" b="1" dirty="0">
                <a:solidFill>
                  <a:prstClr val="black"/>
                </a:solidFill>
              </a:rPr>
              <a:t>依次检查并替换</a:t>
            </a:r>
          </a:p>
        </p:txBody>
      </p:sp>
      <p:pic>
        <p:nvPicPr>
          <p:cNvPr id="4" name="图片 3">
            <a:extLst>
              <a:ext uri="{FF2B5EF4-FFF2-40B4-BE49-F238E27FC236}">
                <a16:creationId xmlns:a16="http://schemas.microsoft.com/office/drawing/2014/main" xmlns="" id="{8200B559-C445-4E07-D6C6-4BCFEE5544B8}"/>
              </a:ext>
            </a:extLst>
          </p:cNvPr>
          <p:cNvPicPr>
            <a:picLocks noChangeAspect="1"/>
          </p:cNvPicPr>
          <p:nvPr/>
        </p:nvPicPr>
        <p:blipFill>
          <a:blip r:embed="rId3"/>
          <a:stretch>
            <a:fillRect/>
          </a:stretch>
        </p:blipFill>
        <p:spPr>
          <a:xfrm>
            <a:off x="988653" y="2166375"/>
            <a:ext cx="1247906" cy="1373563"/>
          </a:xfrm>
          <a:prstGeom prst="rect">
            <a:avLst/>
          </a:prstGeom>
        </p:spPr>
      </p:pic>
      <p:pic>
        <p:nvPicPr>
          <p:cNvPr id="18" name="图片 17">
            <a:extLst>
              <a:ext uri="{FF2B5EF4-FFF2-40B4-BE49-F238E27FC236}">
                <a16:creationId xmlns:a16="http://schemas.microsoft.com/office/drawing/2014/main" xmlns="" id="{C8DF7F2B-BEB1-A458-444F-BC8AC3D5C26C}"/>
              </a:ext>
            </a:extLst>
          </p:cNvPr>
          <p:cNvPicPr>
            <a:picLocks noChangeAspect="1"/>
          </p:cNvPicPr>
          <p:nvPr/>
        </p:nvPicPr>
        <p:blipFill>
          <a:blip r:embed="rId4"/>
          <a:stretch>
            <a:fillRect/>
          </a:stretch>
        </p:blipFill>
        <p:spPr>
          <a:xfrm>
            <a:off x="7498863" y="2166375"/>
            <a:ext cx="1373563" cy="1373563"/>
          </a:xfrm>
          <a:prstGeom prst="rect">
            <a:avLst/>
          </a:prstGeom>
        </p:spPr>
      </p:pic>
      <p:sp>
        <p:nvSpPr>
          <p:cNvPr id="19" name="箭头: 下弧形 18">
            <a:extLst>
              <a:ext uri="{FF2B5EF4-FFF2-40B4-BE49-F238E27FC236}">
                <a16:creationId xmlns:a16="http://schemas.microsoft.com/office/drawing/2014/main" xmlns="" id="{A42BC8B3-B04B-C82E-DE10-4B6E824E2140}"/>
              </a:ext>
            </a:extLst>
          </p:cNvPr>
          <p:cNvSpPr/>
          <p:nvPr/>
        </p:nvSpPr>
        <p:spPr>
          <a:xfrm>
            <a:off x="1612606" y="3516325"/>
            <a:ext cx="6646177" cy="65577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rPr>
              <a:t>相同则不变</a:t>
            </a:r>
          </a:p>
        </p:txBody>
      </p:sp>
      <p:pic>
        <p:nvPicPr>
          <p:cNvPr id="21" name="图片 20">
            <a:extLst>
              <a:ext uri="{FF2B5EF4-FFF2-40B4-BE49-F238E27FC236}">
                <a16:creationId xmlns:a16="http://schemas.microsoft.com/office/drawing/2014/main" xmlns="" id="{80B171A3-0EE3-438A-F92B-9BEBBDF4F0C9}"/>
              </a:ext>
            </a:extLst>
          </p:cNvPr>
          <p:cNvPicPr>
            <a:picLocks noChangeAspect="1"/>
          </p:cNvPicPr>
          <p:nvPr/>
        </p:nvPicPr>
        <p:blipFill>
          <a:blip r:embed="rId5"/>
          <a:stretch>
            <a:fillRect/>
          </a:stretch>
        </p:blipFill>
        <p:spPr>
          <a:xfrm>
            <a:off x="8987391" y="2144803"/>
            <a:ext cx="1790855" cy="1699407"/>
          </a:xfrm>
          <a:prstGeom prst="rect">
            <a:avLst/>
          </a:prstGeom>
        </p:spPr>
      </p:pic>
      <p:pic>
        <p:nvPicPr>
          <p:cNvPr id="23" name="图片 22">
            <a:extLst>
              <a:ext uri="{FF2B5EF4-FFF2-40B4-BE49-F238E27FC236}">
                <a16:creationId xmlns:a16="http://schemas.microsoft.com/office/drawing/2014/main" xmlns="" id="{B6DD2DB8-230B-0A7E-15A3-68A8E914053A}"/>
              </a:ext>
            </a:extLst>
          </p:cNvPr>
          <p:cNvPicPr>
            <a:picLocks noChangeAspect="1"/>
          </p:cNvPicPr>
          <p:nvPr/>
        </p:nvPicPr>
        <p:blipFill>
          <a:blip r:embed="rId6"/>
          <a:stretch>
            <a:fillRect/>
          </a:stretch>
        </p:blipFill>
        <p:spPr>
          <a:xfrm>
            <a:off x="2336818" y="2045424"/>
            <a:ext cx="1687262" cy="1615464"/>
          </a:xfrm>
          <a:prstGeom prst="rect">
            <a:avLst/>
          </a:prstGeom>
        </p:spPr>
      </p:pic>
      <p:sp>
        <p:nvSpPr>
          <p:cNvPr id="26" name="箭头: 下弧形 25">
            <a:extLst>
              <a:ext uri="{FF2B5EF4-FFF2-40B4-BE49-F238E27FC236}">
                <a16:creationId xmlns:a16="http://schemas.microsoft.com/office/drawing/2014/main" xmlns="" id="{BD3EF768-6B31-DB30-9737-984B59C894C6}"/>
              </a:ext>
            </a:extLst>
          </p:cNvPr>
          <p:cNvSpPr/>
          <p:nvPr/>
        </p:nvSpPr>
        <p:spPr>
          <a:xfrm>
            <a:off x="3039330" y="3539938"/>
            <a:ext cx="6646177" cy="655771"/>
          </a:xfrm>
          <a:prstGeom prst="curvedUpArrow">
            <a:avLst/>
          </a:prstGeom>
          <a:solidFill>
            <a:srgbClr val="FF0000"/>
          </a:solidFill>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a:solidFill>
                  <a:prstClr val="black"/>
                </a:solidFill>
              </a:rPr>
              <a:t>不同则替换</a:t>
            </a:r>
          </a:p>
        </p:txBody>
      </p:sp>
      <p:pic>
        <p:nvPicPr>
          <p:cNvPr id="28" name="图片 27">
            <a:extLst>
              <a:ext uri="{FF2B5EF4-FFF2-40B4-BE49-F238E27FC236}">
                <a16:creationId xmlns:a16="http://schemas.microsoft.com/office/drawing/2014/main" xmlns="" id="{6700D485-2779-C4EA-0B1F-19BC136FDAAA}"/>
              </a:ext>
            </a:extLst>
          </p:cNvPr>
          <p:cNvPicPr>
            <a:picLocks noChangeAspect="1"/>
          </p:cNvPicPr>
          <p:nvPr/>
        </p:nvPicPr>
        <p:blipFill>
          <a:blip r:embed="rId5"/>
          <a:stretch>
            <a:fillRect/>
          </a:stretch>
        </p:blipFill>
        <p:spPr>
          <a:xfrm>
            <a:off x="4305145" y="2136919"/>
            <a:ext cx="1790855" cy="1699407"/>
          </a:xfrm>
          <a:prstGeom prst="rect">
            <a:avLst/>
          </a:prstGeom>
        </p:spPr>
      </p:pic>
      <p:sp>
        <p:nvSpPr>
          <p:cNvPr id="25" name="箭头: 右 24">
            <a:extLst>
              <a:ext uri="{FF2B5EF4-FFF2-40B4-BE49-F238E27FC236}">
                <a16:creationId xmlns:a16="http://schemas.microsoft.com/office/drawing/2014/main" xmlns="" id="{9F5F4231-2831-F8A4-343C-1FC0D25083A5}"/>
              </a:ext>
            </a:extLst>
          </p:cNvPr>
          <p:cNvSpPr/>
          <p:nvPr/>
        </p:nvSpPr>
        <p:spPr>
          <a:xfrm>
            <a:off x="3698240" y="2782260"/>
            <a:ext cx="890637" cy="3907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prstClr val="black"/>
                </a:solidFill>
              </a:rPr>
              <a:t>替换为</a:t>
            </a:r>
          </a:p>
        </p:txBody>
      </p:sp>
      <p:sp>
        <p:nvSpPr>
          <p:cNvPr id="27" name="文本框 26">
            <a:extLst>
              <a:ext uri="{FF2B5EF4-FFF2-40B4-BE49-F238E27FC236}">
                <a16:creationId xmlns:a16="http://schemas.microsoft.com/office/drawing/2014/main" xmlns="" id="{BA6717EF-3AD7-82C3-6984-63BC7ABB32C8}"/>
              </a:ext>
            </a:extLst>
          </p:cNvPr>
          <p:cNvSpPr txBox="1"/>
          <p:nvPr/>
        </p:nvSpPr>
        <p:spPr>
          <a:xfrm>
            <a:off x="3791482" y="2164808"/>
            <a:ext cx="797395" cy="646331"/>
          </a:xfrm>
          <a:prstGeom prst="rect">
            <a:avLst/>
          </a:prstGeom>
          <a:noFill/>
        </p:spPr>
        <p:txBody>
          <a:bodyPr wrap="square" rtlCol="0">
            <a:spAutoFit/>
          </a:bodyPr>
          <a:lstStyle/>
          <a:p>
            <a:r>
              <a:rPr lang="zh-CN" altLang="en-US" sz="1200" b="1" dirty="0">
                <a:solidFill>
                  <a:prstClr val="black"/>
                </a:solidFill>
                <a:latin typeface="楷体" panose="02010609060101010101" pitchFamily="49" charset="-122"/>
                <a:ea typeface="楷体" panose="02010609060101010101" pitchFamily="49" charset="-122"/>
              </a:rPr>
              <a:t>贪心所得代价增量</a:t>
            </a:r>
            <a:r>
              <a:rPr lang="zh-CN" altLang="en-US" sz="1200" b="1" dirty="0">
                <a:solidFill>
                  <a:srgbClr val="FF0000"/>
                </a:solidFill>
                <a:latin typeface="楷体" panose="02010609060101010101" pitchFamily="49" charset="-122"/>
                <a:ea typeface="楷体" panose="02010609060101010101" pitchFamily="49" charset="-122"/>
              </a:rPr>
              <a:t>更小</a:t>
            </a:r>
          </a:p>
        </p:txBody>
      </p:sp>
      <p:sp>
        <p:nvSpPr>
          <p:cNvPr id="31" name="文本框 30">
            <a:extLst>
              <a:ext uri="{FF2B5EF4-FFF2-40B4-BE49-F238E27FC236}">
                <a16:creationId xmlns:a16="http://schemas.microsoft.com/office/drawing/2014/main" xmlns="" id="{A46FAB8C-7D06-1501-4E15-66EC50D2C326}"/>
              </a:ext>
            </a:extLst>
          </p:cNvPr>
          <p:cNvSpPr txBox="1"/>
          <p:nvPr/>
        </p:nvSpPr>
        <p:spPr>
          <a:xfrm>
            <a:off x="4456593" y="4236476"/>
            <a:ext cx="2235200" cy="923330"/>
          </a:xfrm>
          <a:prstGeom prst="rect">
            <a:avLst/>
          </a:prstGeom>
          <a:noFill/>
        </p:spPr>
        <p:txBody>
          <a:bodyPr wrap="square" rtlCol="0">
            <a:spAutoFit/>
          </a:bodyPr>
          <a:lstStyle/>
          <a:p>
            <a:pPr algn="ctr"/>
            <a:r>
              <a:rPr lang="en-US" altLang="zh-CN" b="1" dirty="0">
                <a:solidFill>
                  <a:prstClr val="black"/>
                </a:solidFill>
              </a:rPr>
              <a:t>…</a:t>
            </a:r>
          </a:p>
          <a:p>
            <a:pPr algn="ctr"/>
            <a:r>
              <a:rPr lang="zh-CN" altLang="en-US" b="1" dirty="0">
                <a:solidFill>
                  <a:prstClr val="black"/>
                </a:solidFill>
              </a:rPr>
              <a:t>不断检查并替换</a:t>
            </a:r>
            <a:endParaRPr lang="en-US" altLang="zh-CN" b="1" dirty="0">
              <a:solidFill>
                <a:prstClr val="black"/>
              </a:solidFill>
            </a:endParaRPr>
          </a:p>
          <a:p>
            <a:pPr algn="ctr"/>
            <a:r>
              <a:rPr lang="en-US" altLang="zh-CN" b="1" dirty="0">
                <a:solidFill>
                  <a:prstClr val="black"/>
                </a:solidFill>
              </a:rPr>
              <a:t>…</a:t>
            </a:r>
            <a:endParaRPr lang="zh-CN" altLang="en-US" b="1" dirty="0">
              <a:solidFill>
                <a:prstClr val="black"/>
              </a:solidFill>
            </a:endParaRPr>
          </a:p>
        </p:txBody>
      </p:sp>
      <p:sp>
        <p:nvSpPr>
          <p:cNvPr id="32" name="Rectangle 5">
            <a:extLst>
              <a:ext uri="{FF2B5EF4-FFF2-40B4-BE49-F238E27FC236}">
                <a16:creationId xmlns:a16="http://schemas.microsoft.com/office/drawing/2014/main" xmlns="" id="{6338160B-33E3-37FB-2676-E80003AF46D4}"/>
              </a:ext>
            </a:extLst>
          </p:cNvPr>
          <p:cNvSpPr txBox="1">
            <a:spLocks noChangeArrowheads="1"/>
          </p:cNvSpPr>
          <p:nvPr/>
        </p:nvSpPr>
        <p:spPr bwMode="auto">
          <a:xfrm>
            <a:off x="540764" y="739266"/>
            <a:ext cx="10499481" cy="6557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mbria" panose="02040503050406030204" pitchFamily="18" charset="0"/>
                <a:ea typeface="华文仿宋" panose="02010600040101010101" pitchFamily="2" charset="-122"/>
              </a:rPr>
              <a:t>证明：贪心解不劣于最优解</a:t>
            </a:r>
            <a:endPar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p:txBody>
      </p:sp>
      <p:pic>
        <p:nvPicPr>
          <p:cNvPr id="30" name="图片 29">
            <a:extLst>
              <a:ext uri="{FF2B5EF4-FFF2-40B4-BE49-F238E27FC236}">
                <a16:creationId xmlns:a16="http://schemas.microsoft.com/office/drawing/2014/main" xmlns="" id="{961B6B54-7FA4-5E4D-07B8-E36A05697808}"/>
              </a:ext>
            </a:extLst>
          </p:cNvPr>
          <p:cNvPicPr>
            <a:picLocks noChangeAspect="1"/>
          </p:cNvPicPr>
          <p:nvPr/>
        </p:nvPicPr>
        <p:blipFill>
          <a:blip r:embed="rId7"/>
          <a:stretch>
            <a:fillRect/>
          </a:stretch>
        </p:blipFill>
        <p:spPr>
          <a:xfrm>
            <a:off x="1308029" y="4688334"/>
            <a:ext cx="2057578" cy="1714649"/>
          </a:xfrm>
          <a:prstGeom prst="rect">
            <a:avLst/>
          </a:prstGeom>
        </p:spPr>
      </p:pic>
      <p:pic>
        <p:nvPicPr>
          <p:cNvPr id="2049" name="图片 2048">
            <a:extLst>
              <a:ext uri="{FF2B5EF4-FFF2-40B4-BE49-F238E27FC236}">
                <a16:creationId xmlns:a16="http://schemas.microsoft.com/office/drawing/2014/main" xmlns="" id="{E91EDCA1-6591-63B8-1874-29B8285DC7FA}"/>
              </a:ext>
            </a:extLst>
          </p:cNvPr>
          <p:cNvPicPr>
            <a:picLocks noChangeAspect="1"/>
          </p:cNvPicPr>
          <p:nvPr/>
        </p:nvPicPr>
        <p:blipFill>
          <a:blip r:embed="rId7"/>
          <a:stretch>
            <a:fillRect/>
          </a:stretch>
        </p:blipFill>
        <p:spPr>
          <a:xfrm>
            <a:off x="8168179" y="4829637"/>
            <a:ext cx="2057578" cy="1714649"/>
          </a:xfrm>
          <a:prstGeom prst="rect">
            <a:avLst/>
          </a:prstGeom>
        </p:spPr>
      </p:pic>
      <p:sp>
        <p:nvSpPr>
          <p:cNvPr id="2052" name="箭头: 左右 2051">
            <a:extLst>
              <a:ext uri="{FF2B5EF4-FFF2-40B4-BE49-F238E27FC236}">
                <a16:creationId xmlns:a16="http://schemas.microsoft.com/office/drawing/2014/main" xmlns="" id="{ADB519D1-BE16-0E10-DE3A-EF21FAF48CD4}"/>
              </a:ext>
            </a:extLst>
          </p:cNvPr>
          <p:cNvSpPr/>
          <p:nvPr/>
        </p:nvSpPr>
        <p:spPr>
          <a:xfrm>
            <a:off x="3039330" y="5479308"/>
            <a:ext cx="5219453" cy="34624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053" name="文本框 2052">
            <a:extLst>
              <a:ext uri="{FF2B5EF4-FFF2-40B4-BE49-F238E27FC236}">
                <a16:creationId xmlns:a16="http://schemas.microsoft.com/office/drawing/2014/main" xmlns="" id="{21B17976-90AA-2B55-A70E-E627D231E9C4}"/>
              </a:ext>
            </a:extLst>
          </p:cNvPr>
          <p:cNvSpPr txBox="1"/>
          <p:nvPr/>
        </p:nvSpPr>
        <p:spPr>
          <a:xfrm>
            <a:off x="4682341" y="5136324"/>
            <a:ext cx="2057578" cy="369332"/>
          </a:xfrm>
          <a:prstGeom prst="rect">
            <a:avLst/>
          </a:prstGeom>
          <a:noFill/>
        </p:spPr>
        <p:txBody>
          <a:bodyPr wrap="square" rtlCol="0">
            <a:spAutoFit/>
          </a:bodyPr>
          <a:lstStyle/>
          <a:p>
            <a:r>
              <a:rPr lang="zh-CN" altLang="en-US" b="1" dirty="0">
                <a:solidFill>
                  <a:prstClr val="black"/>
                </a:solidFill>
              </a:rPr>
              <a:t>最终两者相同</a:t>
            </a:r>
          </a:p>
        </p:txBody>
      </p:sp>
    </p:spTree>
    <p:extLst>
      <p:ext uri="{BB962C8B-B14F-4D97-AF65-F5344CB8AC3E}">
        <p14:creationId xmlns:p14="http://schemas.microsoft.com/office/powerpoint/2010/main" val="2779100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1000"/>
                                        <p:tgtEl>
                                          <p:spTgt spid="31"/>
                                        </p:tgtEl>
                                      </p:cBhvr>
                                    </p:animEffect>
                                    <p:anim calcmode="lin" valueType="num">
                                      <p:cBhvr>
                                        <p:cTn id="25" dur="1000" fill="hold"/>
                                        <p:tgtEl>
                                          <p:spTgt spid="31"/>
                                        </p:tgtEl>
                                        <p:attrNameLst>
                                          <p:attrName>ppt_x</p:attrName>
                                        </p:attrNameLst>
                                      </p:cBhvr>
                                      <p:tavLst>
                                        <p:tav tm="0">
                                          <p:val>
                                            <p:strVal val="#ppt_x"/>
                                          </p:val>
                                        </p:tav>
                                        <p:tav tm="100000">
                                          <p:val>
                                            <p:strVal val="#ppt_x"/>
                                          </p:val>
                                        </p:tav>
                                      </p:tavLst>
                                    </p:anim>
                                    <p:anim calcmode="lin" valueType="num">
                                      <p:cBhvr>
                                        <p:cTn id="2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052"/>
                                        </p:tgtEl>
                                        <p:attrNameLst>
                                          <p:attrName>style.visibility</p:attrName>
                                        </p:attrNameLst>
                                      </p:cBhvr>
                                      <p:to>
                                        <p:strVal val="visible"/>
                                      </p:to>
                                    </p:set>
                                    <p:animEffect transition="in" filter="fade">
                                      <p:cBhvr>
                                        <p:cTn id="36" dur="1000"/>
                                        <p:tgtEl>
                                          <p:spTgt spid="2052"/>
                                        </p:tgtEl>
                                      </p:cBhvr>
                                    </p:animEffect>
                                    <p:anim calcmode="lin" valueType="num">
                                      <p:cBhvr>
                                        <p:cTn id="37" dur="1000" fill="hold"/>
                                        <p:tgtEl>
                                          <p:spTgt spid="2052"/>
                                        </p:tgtEl>
                                        <p:attrNameLst>
                                          <p:attrName>ppt_x</p:attrName>
                                        </p:attrNameLst>
                                      </p:cBhvr>
                                      <p:tavLst>
                                        <p:tav tm="0">
                                          <p:val>
                                            <p:strVal val="#ppt_x"/>
                                          </p:val>
                                        </p:tav>
                                        <p:tav tm="100000">
                                          <p:val>
                                            <p:strVal val="#ppt_x"/>
                                          </p:val>
                                        </p:tav>
                                      </p:tavLst>
                                    </p:anim>
                                    <p:anim calcmode="lin" valueType="num">
                                      <p:cBhvr>
                                        <p:cTn id="38" dur="1000" fill="hold"/>
                                        <p:tgtEl>
                                          <p:spTgt spid="205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053"/>
                                        </p:tgtEl>
                                        <p:attrNameLst>
                                          <p:attrName>style.visibility</p:attrName>
                                        </p:attrNameLst>
                                      </p:cBhvr>
                                      <p:to>
                                        <p:strVal val="visible"/>
                                      </p:to>
                                    </p:set>
                                    <p:animEffect transition="in" filter="fade">
                                      <p:cBhvr>
                                        <p:cTn id="41" dur="1000"/>
                                        <p:tgtEl>
                                          <p:spTgt spid="2053"/>
                                        </p:tgtEl>
                                      </p:cBhvr>
                                    </p:animEffect>
                                    <p:anim calcmode="lin" valueType="num">
                                      <p:cBhvr>
                                        <p:cTn id="42" dur="1000" fill="hold"/>
                                        <p:tgtEl>
                                          <p:spTgt spid="2053"/>
                                        </p:tgtEl>
                                        <p:attrNameLst>
                                          <p:attrName>ppt_x</p:attrName>
                                        </p:attrNameLst>
                                      </p:cBhvr>
                                      <p:tavLst>
                                        <p:tav tm="0">
                                          <p:val>
                                            <p:strVal val="#ppt_x"/>
                                          </p:val>
                                        </p:tav>
                                        <p:tav tm="100000">
                                          <p:val>
                                            <p:strVal val="#ppt_x"/>
                                          </p:val>
                                        </p:tav>
                                      </p:tavLst>
                                    </p:anim>
                                    <p:anim calcmode="lin" valueType="num">
                                      <p:cBhvr>
                                        <p:cTn id="43" dur="1000" fill="hold"/>
                                        <p:tgtEl>
                                          <p:spTgt spid="205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49"/>
                                        </p:tgtEl>
                                        <p:attrNameLst>
                                          <p:attrName>style.visibility</p:attrName>
                                        </p:attrNameLst>
                                      </p:cBhvr>
                                      <p:to>
                                        <p:strVal val="visible"/>
                                      </p:to>
                                    </p:set>
                                    <p:animEffect transition="in" filter="fade">
                                      <p:cBhvr>
                                        <p:cTn id="46" dur="1000"/>
                                        <p:tgtEl>
                                          <p:spTgt spid="2049"/>
                                        </p:tgtEl>
                                      </p:cBhvr>
                                    </p:animEffect>
                                    <p:anim calcmode="lin" valueType="num">
                                      <p:cBhvr>
                                        <p:cTn id="47" dur="1000" fill="hold"/>
                                        <p:tgtEl>
                                          <p:spTgt spid="2049"/>
                                        </p:tgtEl>
                                        <p:attrNameLst>
                                          <p:attrName>ppt_x</p:attrName>
                                        </p:attrNameLst>
                                      </p:cBhvr>
                                      <p:tavLst>
                                        <p:tav tm="0">
                                          <p:val>
                                            <p:strVal val="#ppt_x"/>
                                          </p:val>
                                        </p:tav>
                                        <p:tav tm="100000">
                                          <p:val>
                                            <p:strVal val="#ppt_x"/>
                                          </p:val>
                                        </p:tav>
                                      </p:tavLst>
                                    </p:anim>
                                    <p:anim calcmode="lin" valueType="num">
                                      <p:cBhvr>
                                        <p:cTn id="48" dur="1000" fill="hold"/>
                                        <p:tgtEl>
                                          <p:spTgt spid="2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31" grpId="0"/>
      <p:bldP spid="2052" grpId="0" animBg="1"/>
      <p:bldP spid="20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伪代码及时间复杂度分析</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361697" y="708689"/>
            <a:ext cx="5348440" cy="544062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Line procedure PRIM (E, COST, n, T, </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//E</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的边集，</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COST(n, n)</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节点图</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的最小值成本临接矩阵，矩阵元素是一个正实数集合，如果不存在边</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j),</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则为</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。计算一棵最小生成树并把它作为一个集合存放到数组</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T(1:n-1, 2)</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中，</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(T(i,1), T(i,2))</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是最小成本生成树的一条边。最小成本生成树的总成本最后赋给</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endPar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	real COST(n, n), </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2	</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integerCLOSEST</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 n, I, j, k, l, T(1: n-1, 2);</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3	(k, l)←</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具有最小成本的边</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4	</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mincost←COST</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(k, l)</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5	((T(1, 1),T(1, 2))←(k, l)</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6	for i←1 to n do//</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将</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CLOSEST</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置初值</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7	     if COST(</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l)&lt; COST(</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k) then CLOSEST(</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)←l</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8	     </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elseCLOSEST</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(j)←k endif</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9	     repeat</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10	CLOSEST(k)←CLOSEST(l)←0</a:t>
            </a:r>
          </a:p>
          <a:p>
            <a:pPr>
              <a:buClr>
                <a:srgbClr val="666600"/>
              </a:buClr>
              <a:buFont typeface="Wingdings" panose="05000000000000000000" pitchFamily="2" charset="2"/>
              <a:buNone/>
              <a:defRPr/>
            </a:pPr>
            <a:endPar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p:txBody>
      </p:sp>
      <p:sp>
        <p:nvSpPr>
          <p:cNvPr id="4" name="Rectangle 5">
            <a:extLst>
              <a:ext uri="{FF2B5EF4-FFF2-40B4-BE49-F238E27FC236}">
                <a16:creationId xmlns:a16="http://schemas.microsoft.com/office/drawing/2014/main" xmlns="" id="{38798B96-39F6-3CF5-AA95-76707EF38B7F}"/>
              </a:ext>
            </a:extLst>
          </p:cNvPr>
          <p:cNvSpPr txBox="1">
            <a:spLocks noChangeArrowheads="1"/>
          </p:cNvSpPr>
          <p:nvPr/>
        </p:nvSpPr>
        <p:spPr bwMode="auto">
          <a:xfrm>
            <a:off x="6013117" y="936336"/>
            <a:ext cx="6029726" cy="544062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11	for i←2 to n-1 do</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12	</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设</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j</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CLOSEST(j)≠0 </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且</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COST(j, CLOSEST(j))</a:t>
            </a:r>
            <a:r>
              <a:rPr lang="zh-CN" altLang="en-US"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最小的下标</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13	(T(</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1),T(</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2))←(j, CLOSEST(j))</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14	</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mincost←mincost+COST</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(j, CLOSEST(j))</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15	CLOSEST(j)←0</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16	     for k←1 to n do</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17	         if CLOSEST(k)≠0 and COST(k,   CLOSEST(k))&gt;COST(</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k,j</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18	         Then CLOSEST(k)←j</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19	         endif</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20	     repeat</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21	repeat</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22	if </a:t>
            </a:r>
            <a:r>
              <a:rPr lang="en-US" altLang="zh-CN" sz="18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then print(‘no spanning tree’) endif</a:t>
            </a:r>
          </a:p>
          <a:p>
            <a:pPr>
              <a:buClr>
                <a:srgbClr val="666600"/>
              </a:buClr>
              <a:buFont typeface="Wingdings" panose="05000000000000000000" pitchFamily="2" charset="2"/>
              <a:buNone/>
              <a:defRPr/>
            </a:pPr>
            <a:r>
              <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23	end PRIM</a:t>
            </a:r>
          </a:p>
          <a:p>
            <a:pPr>
              <a:buClr>
                <a:srgbClr val="666600"/>
              </a:buClr>
              <a:buFont typeface="Wingdings" panose="05000000000000000000" pitchFamily="2" charset="2"/>
              <a:buNone/>
              <a:defRPr/>
            </a:pPr>
            <a:endPar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p:txBody>
      </p:sp>
      <p:sp>
        <p:nvSpPr>
          <p:cNvPr id="2" name="右大括号 1">
            <a:extLst>
              <a:ext uri="{FF2B5EF4-FFF2-40B4-BE49-F238E27FC236}">
                <a16:creationId xmlns:a16="http://schemas.microsoft.com/office/drawing/2014/main" xmlns="" id="{13E37E12-CBC6-185B-6B08-282893BD1A5A}"/>
              </a:ext>
            </a:extLst>
          </p:cNvPr>
          <p:cNvSpPr/>
          <p:nvPr/>
        </p:nvSpPr>
        <p:spPr>
          <a:xfrm>
            <a:off x="5311588" y="4639235"/>
            <a:ext cx="94130" cy="91440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prstClr val="black"/>
              </a:solidFill>
            </a:endParaRPr>
          </a:p>
        </p:txBody>
      </p:sp>
      <p:sp>
        <p:nvSpPr>
          <p:cNvPr id="3" name="文本框 2">
            <a:extLst>
              <a:ext uri="{FF2B5EF4-FFF2-40B4-BE49-F238E27FC236}">
                <a16:creationId xmlns:a16="http://schemas.microsoft.com/office/drawing/2014/main" xmlns="" id="{B5D73F4F-A2D4-F3AC-239C-C0763F0BA857}"/>
              </a:ext>
            </a:extLst>
          </p:cNvPr>
          <p:cNvSpPr txBox="1"/>
          <p:nvPr/>
        </p:nvSpPr>
        <p:spPr>
          <a:xfrm>
            <a:off x="5407158" y="4911769"/>
            <a:ext cx="605958" cy="369332"/>
          </a:xfrm>
          <a:prstGeom prst="rect">
            <a:avLst/>
          </a:prstGeom>
          <a:noFill/>
        </p:spPr>
        <p:txBody>
          <a:bodyPr wrap="square" rtlCol="0">
            <a:spAutoFit/>
          </a:bodyPr>
          <a:lstStyle/>
          <a:p>
            <a:r>
              <a:rPr lang="en-US" altLang="zh-CN" b="1" dirty="0">
                <a:solidFill>
                  <a:srgbClr val="FF0000"/>
                </a:solidFill>
                <a:latin typeface="Cambria" panose="02040503050406030204" pitchFamily="18" charset="0"/>
                <a:ea typeface="Cambria" panose="02040503050406030204" pitchFamily="18" charset="0"/>
              </a:rPr>
              <a:t>O(n)</a:t>
            </a:r>
            <a:endParaRPr lang="zh-CN" altLang="en-US" dirty="0">
              <a:solidFill>
                <a:srgbClr val="FF0000"/>
              </a:solidFill>
            </a:endParaRPr>
          </a:p>
        </p:txBody>
      </p:sp>
      <p:sp>
        <p:nvSpPr>
          <p:cNvPr id="7" name="右大括号 6">
            <a:extLst>
              <a:ext uri="{FF2B5EF4-FFF2-40B4-BE49-F238E27FC236}">
                <a16:creationId xmlns:a16="http://schemas.microsoft.com/office/drawing/2014/main" xmlns="" id="{3BAD7CDB-261E-E17E-6080-6A73BB2F05BB}"/>
              </a:ext>
            </a:extLst>
          </p:cNvPr>
          <p:cNvSpPr/>
          <p:nvPr/>
        </p:nvSpPr>
        <p:spPr>
          <a:xfrm>
            <a:off x="11147899" y="1147863"/>
            <a:ext cx="214008" cy="349137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prstClr val="black"/>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A239E114-B0DA-D80C-1CF3-08C09C5D8DF5}"/>
                  </a:ext>
                </a:extLst>
              </p:cNvPr>
              <p:cNvSpPr txBox="1"/>
              <p:nvPr/>
            </p:nvSpPr>
            <p:spPr>
              <a:xfrm>
                <a:off x="11147899" y="2291786"/>
                <a:ext cx="894944" cy="375552"/>
              </a:xfrm>
              <a:prstGeom prst="rect">
                <a:avLst/>
              </a:prstGeom>
              <a:noFill/>
            </p:spPr>
            <p:txBody>
              <a:bodyPr wrap="square" rtlCol="0">
                <a:spAutoFit/>
              </a:bodyPr>
              <a:lstStyle/>
              <a:p>
                <a:r>
                  <a:rPr lang="en-US" altLang="zh-CN" b="1" dirty="0">
                    <a:solidFill>
                      <a:srgbClr val="FF0000"/>
                    </a:solidFill>
                    <a:latin typeface="Cambria" panose="02040503050406030204" pitchFamily="18" charset="0"/>
                    <a:ea typeface="Cambria" panose="02040503050406030204" pitchFamily="18" charset="0"/>
                  </a:rPr>
                  <a:t>O(</a:t>
                </a:r>
                <a14:m>
                  <m:oMath xmlns:m="http://schemas.openxmlformats.org/officeDocument/2006/math">
                    <m:sSup>
                      <m:sSupPr>
                        <m:ctrlPr>
                          <a:rPr lang="en-US" altLang="zh-CN" b="1" i="1" smtClean="0">
                            <a:solidFill>
                              <a:srgbClr val="FF0000"/>
                            </a:solidFill>
                            <a:latin typeface="Cambria Math"/>
                            <a:ea typeface="Cambria" panose="02040503050406030204" pitchFamily="18" charset="0"/>
                          </a:rPr>
                        </m:ctrlPr>
                      </m:sSupPr>
                      <m:e>
                        <m:r>
                          <a:rPr lang="en-US" altLang="zh-CN" b="1" i="1" smtClean="0">
                            <a:solidFill>
                              <a:srgbClr val="FF0000"/>
                            </a:solidFill>
                            <a:latin typeface="Cambria Math" panose="02040503050406030204" pitchFamily="18" charset="0"/>
                            <a:ea typeface="Cambria" panose="02040503050406030204" pitchFamily="18" charset="0"/>
                          </a:rPr>
                          <m:t>𝒏</m:t>
                        </m:r>
                      </m:e>
                      <m:sup>
                        <m:r>
                          <a:rPr lang="en-US" altLang="zh-CN" b="1" i="1" smtClean="0">
                            <a:solidFill>
                              <a:srgbClr val="FF0000"/>
                            </a:solidFill>
                            <a:latin typeface="Cambria Math" panose="02040503050406030204" pitchFamily="18" charset="0"/>
                            <a:ea typeface="Cambria" panose="02040503050406030204" pitchFamily="18" charset="0"/>
                          </a:rPr>
                          <m:t>𝟐</m:t>
                        </m:r>
                      </m:sup>
                    </m:sSup>
                  </m:oMath>
                </a14:m>
                <a:r>
                  <a:rPr lang="en-US" altLang="zh-CN" b="1" dirty="0">
                    <a:solidFill>
                      <a:srgbClr val="FF0000"/>
                    </a:solidFill>
                    <a:latin typeface="Cambria" panose="02040503050406030204" pitchFamily="18" charset="0"/>
                    <a:ea typeface="Cambria" panose="02040503050406030204" pitchFamily="18" charset="0"/>
                  </a:rPr>
                  <a:t>)</a:t>
                </a:r>
                <a:endParaRPr lang="zh-CN" altLang="en-US" dirty="0">
                  <a:solidFill>
                    <a:srgbClr val="FF0000"/>
                  </a:solidFill>
                </a:endParaRPr>
              </a:p>
            </p:txBody>
          </p:sp>
        </mc:Choice>
        <mc:Fallback xmlns="">
          <p:sp>
            <p:nvSpPr>
              <p:cNvPr id="9" name="文本框 8">
                <a:extLst>
                  <a:ext uri="{FF2B5EF4-FFF2-40B4-BE49-F238E27FC236}">
                    <a16:creationId xmlns:a16="http://schemas.microsoft.com/office/drawing/2014/main" id="{A239E114-B0DA-D80C-1CF3-08C09C5D8DF5}"/>
                  </a:ext>
                </a:extLst>
              </p:cNvPr>
              <p:cNvSpPr txBox="1">
                <a:spLocks noRot="1" noChangeAspect="1" noMove="1" noResize="1" noEditPoints="1" noAdjustHandles="1" noChangeArrowheads="1" noChangeShapeType="1" noTextEdit="1"/>
              </p:cNvSpPr>
              <p:nvPr/>
            </p:nvSpPr>
            <p:spPr>
              <a:xfrm>
                <a:off x="11147899" y="2291786"/>
                <a:ext cx="894944" cy="375552"/>
              </a:xfrm>
              <a:prstGeom prst="rect">
                <a:avLst/>
              </a:prstGeom>
              <a:blipFill>
                <a:blip r:embed="rId3"/>
                <a:stretch>
                  <a:fillRect l="-6122" t="-11290" b="-209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2BA92327-A43F-20CD-ED7C-17A3154C7F7F}"/>
                  </a:ext>
                </a:extLst>
              </p:cNvPr>
              <p:cNvSpPr txBox="1"/>
              <p:nvPr/>
            </p:nvSpPr>
            <p:spPr>
              <a:xfrm>
                <a:off x="5558648" y="5733300"/>
                <a:ext cx="3491223" cy="532966"/>
              </a:xfrm>
              <a:prstGeom prst="rect">
                <a:avLst/>
              </a:prstGeom>
              <a:solidFill>
                <a:srgbClr val="00B0F0"/>
              </a:solidFill>
            </p:spPr>
            <p:txBody>
              <a:bodyPr wrap="square" rtlCol="0">
                <a:spAutoFit/>
              </a:bodyPr>
              <a:lstStyle/>
              <a:p>
                <a:r>
                  <a:rPr lang="zh-CN" altLang="en-US" sz="2800" b="1" dirty="0">
                    <a:solidFill>
                      <a:prstClr val="black"/>
                    </a:solidFill>
                    <a:latin typeface="Cambria" panose="02040503050406030204" pitchFamily="18" charset="0"/>
                    <a:ea typeface="Cambria" panose="02040503050406030204" pitchFamily="18" charset="0"/>
                  </a:rPr>
                  <a:t>时间复杂度：</a:t>
                </a:r>
                <a:r>
                  <a:rPr lang="en-US" altLang="zh-CN" sz="2800" b="1" dirty="0">
                    <a:solidFill>
                      <a:prstClr val="black"/>
                    </a:solidFill>
                    <a:latin typeface="Cambria" panose="02040503050406030204" pitchFamily="18" charset="0"/>
                    <a:ea typeface="Cambria" panose="02040503050406030204" pitchFamily="18" charset="0"/>
                  </a:rPr>
                  <a:t>O(</a:t>
                </a:r>
                <a14:m>
                  <m:oMath xmlns:m="http://schemas.openxmlformats.org/officeDocument/2006/math">
                    <m:sSup>
                      <m:sSupPr>
                        <m:ctrlPr>
                          <a:rPr lang="en-US" altLang="zh-CN" sz="2800" b="1" i="1" smtClean="0">
                            <a:solidFill>
                              <a:prstClr val="black"/>
                            </a:solidFill>
                            <a:latin typeface="Cambria Math"/>
                            <a:ea typeface="Cambria" panose="02040503050406030204" pitchFamily="18" charset="0"/>
                          </a:rPr>
                        </m:ctrlPr>
                      </m:sSupPr>
                      <m:e>
                        <m:r>
                          <a:rPr lang="en-US" altLang="zh-CN" sz="2800" b="1" i="1" smtClean="0">
                            <a:solidFill>
                              <a:prstClr val="black"/>
                            </a:solidFill>
                            <a:latin typeface="Cambria Math" panose="02040503050406030204" pitchFamily="18" charset="0"/>
                            <a:ea typeface="Cambria" panose="02040503050406030204" pitchFamily="18" charset="0"/>
                          </a:rPr>
                          <m:t>𝒏</m:t>
                        </m:r>
                      </m:e>
                      <m:sup>
                        <m:r>
                          <a:rPr lang="en-US" altLang="zh-CN" sz="2800" b="1" i="1" smtClean="0">
                            <a:solidFill>
                              <a:prstClr val="black"/>
                            </a:solidFill>
                            <a:latin typeface="Cambria Math" panose="02040503050406030204" pitchFamily="18" charset="0"/>
                            <a:ea typeface="Cambria" panose="02040503050406030204" pitchFamily="18" charset="0"/>
                          </a:rPr>
                          <m:t>𝟐</m:t>
                        </m:r>
                      </m:sup>
                    </m:sSup>
                  </m:oMath>
                </a14:m>
                <a:r>
                  <a:rPr lang="en-US" altLang="zh-CN" sz="2800" b="1" dirty="0">
                    <a:solidFill>
                      <a:prstClr val="black"/>
                    </a:solidFill>
                    <a:latin typeface="Cambria" panose="02040503050406030204" pitchFamily="18" charset="0"/>
                    <a:ea typeface="Cambria" panose="02040503050406030204" pitchFamily="18" charset="0"/>
                  </a:rPr>
                  <a:t>)</a:t>
                </a:r>
                <a:endParaRPr lang="zh-CN" altLang="en-US" sz="2800" dirty="0">
                  <a:solidFill>
                    <a:prstClr val="black"/>
                  </a:solidFill>
                </a:endParaRPr>
              </a:p>
            </p:txBody>
          </p:sp>
        </mc:Choice>
        <mc:Fallback xmlns="">
          <p:sp>
            <p:nvSpPr>
              <p:cNvPr id="10" name="文本框 9">
                <a:extLst>
                  <a:ext uri="{FF2B5EF4-FFF2-40B4-BE49-F238E27FC236}">
                    <a16:creationId xmlns:a16="http://schemas.microsoft.com/office/drawing/2014/main" id="{2BA92327-A43F-20CD-ED7C-17A3154C7F7F}"/>
                  </a:ext>
                </a:extLst>
              </p:cNvPr>
              <p:cNvSpPr txBox="1">
                <a:spLocks noRot="1" noChangeAspect="1" noMove="1" noResize="1" noEditPoints="1" noAdjustHandles="1" noChangeArrowheads="1" noChangeShapeType="1" noTextEdit="1"/>
              </p:cNvSpPr>
              <p:nvPr/>
            </p:nvSpPr>
            <p:spPr>
              <a:xfrm>
                <a:off x="5558648" y="5733300"/>
                <a:ext cx="3491223" cy="532966"/>
              </a:xfrm>
              <a:prstGeom prst="rect">
                <a:avLst/>
              </a:prstGeom>
              <a:blipFill>
                <a:blip r:embed="rId4"/>
                <a:stretch>
                  <a:fillRect l="-3665" t="-16092" b="-298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6401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Kruskal</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7" y="779929"/>
            <a:ext cx="11178169" cy="455855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贪心策略</a:t>
            </a:r>
          </a:p>
          <a:p>
            <a:pPr>
              <a:lnSpc>
                <a:spcPct val="150000"/>
              </a:lnSpc>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Kruskal</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算法构造</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的最小生成树的基本思想是，首先将</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个顶点看成</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个孤立的</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连通分支。</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贪心策略：</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将所有的</a:t>
            </a: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边按权从小到大</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排序。然后从第一条边开始，依边权递增的顺</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序查看每一条边，并按下述方法连接</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2</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个不同的连通分支：</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当查看到第</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k</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条边</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kern="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v,w</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p>
          <a:p>
            <a:pPr>
              <a:lnSpc>
                <a:spcPct val="150000"/>
              </a:lnSpc>
              <a:buClr>
                <a:srgbClr val="666600"/>
              </a:buClr>
              <a:buFont typeface="Wingdings" panose="05000000000000000000" pitchFamily="2" charset="2"/>
              <a:buNone/>
              <a:defRPr/>
            </a:pP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时，如果端点</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v</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w</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分别是当前</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2</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个不同的连通分支</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T1</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T2</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中的顶点时，就用边</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kern="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v,w</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将</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T1</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T2</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连接成一个连通分支，然后继续查看第</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k+1</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条边；如果端点</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v</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w</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在</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当前的同一个连通分支中，就直接再查看第</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k+1</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条边。</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这个过程一直进行到只剩下一个连通分支时为止。 </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658008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Kruskal</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算法框架</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1324394" y="1149723"/>
            <a:ext cx="11178169" cy="455855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算法框架</a:t>
            </a:r>
          </a:p>
          <a:p>
            <a:pPr>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	T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1800" kern="5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2	while T </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的边少于</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n-1</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条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do</a:t>
            </a:r>
          </a:p>
          <a:p>
            <a:pPr>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3	    </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从</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中选取一条最小成本的边（</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v,w</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4	    </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从</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中删除（</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v,w</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5	if (</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v,w</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）在</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中不生成环</a:t>
            </a:r>
          </a:p>
          <a:p>
            <a:pPr>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6	then</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将</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v,w</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）加到</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7	else </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舍弃</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v,w</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8	endif</a:t>
            </a:r>
          </a:p>
          <a:p>
            <a:pPr>
              <a:buClr>
                <a:srgbClr val="666600"/>
              </a:buClr>
              <a:buFont typeface="Wingdings" panose="05000000000000000000" pitchFamily="2" charset="2"/>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9	repeat</a:t>
            </a:r>
          </a:p>
        </p:txBody>
      </p:sp>
    </p:spTree>
    <p:extLst>
      <p:ext uri="{BB962C8B-B14F-4D97-AF65-F5344CB8AC3E}">
        <p14:creationId xmlns:p14="http://schemas.microsoft.com/office/powerpoint/2010/main" val="129599174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Kruskal</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453537" y="779930"/>
            <a:ext cx="11178169" cy="157330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例</a:t>
            </a: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对前面的连通带权图，按</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Kruskal</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算法顺序得到的最小生成树上的边如下图所示。</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pic>
        <p:nvPicPr>
          <p:cNvPr id="3074" name="Picture 4" descr="t410">
            <a:extLst>
              <a:ext uri="{FF2B5EF4-FFF2-40B4-BE49-F238E27FC236}">
                <a16:creationId xmlns:a16="http://schemas.microsoft.com/office/drawing/2014/main" xmlns="" id="{A75ACB34-A36B-2265-3979-D86CA9100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315" y="2205132"/>
            <a:ext cx="5594784" cy="375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t48">
            <a:extLst>
              <a:ext uri="{FF2B5EF4-FFF2-40B4-BE49-F238E27FC236}">
                <a16:creationId xmlns:a16="http://schemas.microsoft.com/office/drawing/2014/main" xmlns="" id="{DF38709B-B6B4-948A-87D3-5936D9433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901" y="2353236"/>
            <a:ext cx="3607475" cy="310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5596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正确性证明：替换法</a:t>
            </a:r>
          </a:p>
        </p:txBody>
      </p:sp>
      <p:sp>
        <p:nvSpPr>
          <p:cNvPr id="7" name="矩形 6">
            <a:extLst>
              <a:ext uri="{FF2B5EF4-FFF2-40B4-BE49-F238E27FC236}">
                <a16:creationId xmlns:a16="http://schemas.microsoft.com/office/drawing/2014/main" xmlns="" id="{C77121A7-5A83-DF3F-CE97-EC08752489AB}"/>
              </a:ext>
            </a:extLst>
          </p:cNvPr>
          <p:cNvSpPr/>
          <p:nvPr/>
        </p:nvSpPr>
        <p:spPr>
          <a:xfrm>
            <a:off x="1446655" y="1257833"/>
            <a:ext cx="2438400" cy="655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000" b="1" dirty="0">
                <a:solidFill>
                  <a:prstClr val="white"/>
                </a:solidFill>
              </a:rPr>
              <a:t>最小生成树</a:t>
            </a:r>
          </a:p>
        </p:txBody>
      </p:sp>
      <p:sp>
        <p:nvSpPr>
          <p:cNvPr id="9" name="矩形 8">
            <a:extLst>
              <a:ext uri="{FF2B5EF4-FFF2-40B4-BE49-F238E27FC236}">
                <a16:creationId xmlns:a16="http://schemas.microsoft.com/office/drawing/2014/main" xmlns="" id="{2DC036A5-B92E-24B3-B68D-E8E04CD99681}"/>
              </a:ext>
            </a:extLst>
          </p:cNvPr>
          <p:cNvSpPr/>
          <p:nvPr/>
        </p:nvSpPr>
        <p:spPr>
          <a:xfrm>
            <a:off x="7888064" y="1316403"/>
            <a:ext cx="2617808" cy="655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000" b="1" dirty="0">
                <a:solidFill>
                  <a:prstClr val="white"/>
                </a:solidFill>
              </a:rPr>
              <a:t>贪心所得最小生成树</a:t>
            </a:r>
          </a:p>
        </p:txBody>
      </p:sp>
      <p:sp>
        <p:nvSpPr>
          <p:cNvPr id="10" name="箭头: 右 9">
            <a:extLst>
              <a:ext uri="{FF2B5EF4-FFF2-40B4-BE49-F238E27FC236}">
                <a16:creationId xmlns:a16="http://schemas.microsoft.com/office/drawing/2014/main" xmlns="" id="{04492D2C-C83C-A6EA-28B9-36861860AC85}"/>
              </a:ext>
            </a:extLst>
          </p:cNvPr>
          <p:cNvSpPr/>
          <p:nvPr/>
        </p:nvSpPr>
        <p:spPr>
          <a:xfrm>
            <a:off x="4456593" y="1475981"/>
            <a:ext cx="2859932" cy="1975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11" name="文本框 10">
            <a:extLst>
              <a:ext uri="{FF2B5EF4-FFF2-40B4-BE49-F238E27FC236}">
                <a16:creationId xmlns:a16="http://schemas.microsoft.com/office/drawing/2014/main" xmlns="" id="{64ADFE2C-41C4-5620-8E59-9AC96AD6F494}"/>
              </a:ext>
            </a:extLst>
          </p:cNvPr>
          <p:cNvSpPr txBox="1"/>
          <p:nvPr/>
        </p:nvSpPr>
        <p:spPr>
          <a:xfrm>
            <a:off x="5081325" y="1090290"/>
            <a:ext cx="2235200" cy="369332"/>
          </a:xfrm>
          <a:prstGeom prst="rect">
            <a:avLst/>
          </a:prstGeom>
          <a:noFill/>
        </p:spPr>
        <p:txBody>
          <a:bodyPr wrap="square" rtlCol="0">
            <a:spAutoFit/>
          </a:bodyPr>
          <a:lstStyle/>
          <a:p>
            <a:pPr>
              <a:defRPr/>
            </a:pPr>
            <a:r>
              <a:rPr lang="zh-CN" altLang="en-US" b="1" dirty="0">
                <a:solidFill>
                  <a:prstClr val="black"/>
                </a:solidFill>
              </a:rPr>
              <a:t>依次检查并替换</a:t>
            </a:r>
          </a:p>
        </p:txBody>
      </p:sp>
      <p:pic>
        <p:nvPicPr>
          <p:cNvPr id="4" name="图片 3">
            <a:extLst>
              <a:ext uri="{FF2B5EF4-FFF2-40B4-BE49-F238E27FC236}">
                <a16:creationId xmlns:a16="http://schemas.microsoft.com/office/drawing/2014/main" xmlns="" id="{8200B559-C445-4E07-D6C6-4BCFEE5544B8}"/>
              </a:ext>
            </a:extLst>
          </p:cNvPr>
          <p:cNvPicPr>
            <a:picLocks noChangeAspect="1"/>
          </p:cNvPicPr>
          <p:nvPr/>
        </p:nvPicPr>
        <p:blipFill>
          <a:blip r:embed="rId3"/>
          <a:stretch>
            <a:fillRect/>
          </a:stretch>
        </p:blipFill>
        <p:spPr>
          <a:xfrm>
            <a:off x="988653" y="2166375"/>
            <a:ext cx="1247906" cy="1373563"/>
          </a:xfrm>
          <a:prstGeom prst="rect">
            <a:avLst/>
          </a:prstGeom>
        </p:spPr>
      </p:pic>
      <p:pic>
        <p:nvPicPr>
          <p:cNvPr id="18" name="图片 17">
            <a:extLst>
              <a:ext uri="{FF2B5EF4-FFF2-40B4-BE49-F238E27FC236}">
                <a16:creationId xmlns:a16="http://schemas.microsoft.com/office/drawing/2014/main" xmlns="" id="{C8DF7F2B-BEB1-A458-444F-BC8AC3D5C26C}"/>
              </a:ext>
            </a:extLst>
          </p:cNvPr>
          <p:cNvPicPr>
            <a:picLocks noChangeAspect="1"/>
          </p:cNvPicPr>
          <p:nvPr/>
        </p:nvPicPr>
        <p:blipFill>
          <a:blip r:embed="rId4"/>
          <a:stretch>
            <a:fillRect/>
          </a:stretch>
        </p:blipFill>
        <p:spPr>
          <a:xfrm>
            <a:off x="7498863" y="2166375"/>
            <a:ext cx="1373563" cy="1373563"/>
          </a:xfrm>
          <a:prstGeom prst="rect">
            <a:avLst/>
          </a:prstGeom>
        </p:spPr>
      </p:pic>
      <p:sp>
        <p:nvSpPr>
          <p:cNvPr id="19" name="箭头: 下弧形 18">
            <a:extLst>
              <a:ext uri="{FF2B5EF4-FFF2-40B4-BE49-F238E27FC236}">
                <a16:creationId xmlns:a16="http://schemas.microsoft.com/office/drawing/2014/main" xmlns="" id="{A42BC8B3-B04B-C82E-DE10-4B6E824E2140}"/>
              </a:ext>
            </a:extLst>
          </p:cNvPr>
          <p:cNvSpPr/>
          <p:nvPr/>
        </p:nvSpPr>
        <p:spPr>
          <a:xfrm>
            <a:off x="1612606" y="3516325"/>
            <a:ext cx="6646177" cy="65577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dirty="0">
                <a:solidFill>
                  <a:prstClr val="black"/>
                </a:solidFill>
              </a:rPr>
              <a:t>相同则不变</a:t>
            </a:r>
          </a:p>
        </p:txBody>
      </p:sp>
      <p:sp>
        <p:nvSpPr>
          <p:cNvPr id="26" name="箭头: 下弧形 25">
            <a:extLst>
              <a:ext uri="{FF2B5EF4-FFF2-40B4-BE49-F238E27FC236}">
                <a16:creationId xmlns:a16="http://schemas.microsoft.com/office/drawing/2014/main" xmlns="" id="{BD3EF768-6B31-DB30-9737-984B59C894C6}"/>
              </a:ext>
            </a:extLst>
          </p:cNvPr>
          <p:cNvSpPr/>
          <p:nvPr/>
        </p:nvSpPr>
        <p:spPr>
          <a:xfrm>
            <a:off x="3039330" y="3539938"/>
            <a:ext cx="6646177" cy="655771"/>
          </a:xfrm>
          <a:prstGeom prst="curvedUpArrow">
            <a:avLst/>
          </a:prstGeom>
          <a:solidFill>
            <a:srgbClr val="FF0000"/>
          </a:solidFill>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zh-CN" altLang="en-US" dirty="0">
                <a:solidFill>
                  <a:prstClr val="black"/>
                </a:solidFill>
              </a:rPr>
              <a:t>不同则替换</a:t>
            </a:r>
          </a:p>
        </p:txBody>
      </p:sp>
      <p:pic>
        <p:nvPicPr>
          <p:cNvPr id="28" name="图片 27">
            <a:extLst>
              <a:ext uri="{FF2B5EF4-FFF2-40B4-BE49-F238E27FC236}">
                <a16:creationId xmlns:a16="http://schemas.microsoft.com/office/drawing/2014/main" xmlns="" id="{6700D485-2779-C4EA-0B1F-19BC136FDAAA}"/>
              </a:ext>
            </a:extLst>
          </p:cNvPr>
          <p:cNvPicPr>
            <a:picLocks noChangeAspect="1"/>
          </p:cNvPicPr>
          <p:nvPr/>
        </p:nvPicPr>
        <p:blipFill>
          <a:blip r:embed="rId5"/>
          <a:stretch>
            <a:fillRect/>
          </a:stretch>
        </p:blipFill>
        <p:spPr>
          <a:xfrm>
            <a:off x="4305145" y="2136919"/>
            <a:ext cx="1790855" cy="1699407"/>
          </a:xfrm>
          <a:prstGeom prst="rect">
            <a:avLst/>
          </a:prstGeom>
        </p:spPr>
      </p:pic>
      <p:sp>
        <p:nvSpPr>
          <p:cNvPr id="25" name="箭头: 右 24">
            <a:extLst>
              <a:ext uri="{FF2B5EF4-FFF2-40B4-BE49-F238E27FC236}">
                <a16:creationId xmlns:a16="http://schemas.microsoft.com/office/drawing/2014/main" xmlns="" id="{9F5F4231-2831-F8A4-343C-1FC0D25083A5}"/>
              </a:ext>
            </a:extLst>
          </p:cNvPr>
          <p:cNvSpPr/>
          <p:nvPr/>
        </p:nvSpPr>
        <p:spPr>
          <a:xfrm>
            <a:off x="3698240" y="2782260"/>
            <a:ext cx="890637" cy="3907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100" dirty="0">
                <a:solidFill>
                  <a:prstClr val="black"/>
                </a:solidFill>
              </a:rPr>
              <a:t>替换为</a:t>
            </a:r>
          </a:p>
        </p:txBody>
      </p:sp>
      <p:sp>
        <p:nvSpPr>
          <p:cNvPr id="27" name="文本框 26">
            <a:extLst>
              <a:ext uri="{FF2B5EF4-FFF2-40B4-BE49-F238E27FC236}">
                <a16:creationId xmlns:a16="http://schemas.microsoft.com/office/drawing/2014/main" xmlns="" id="{BA6717EF-3AD7-82C3-6984-63BC7ABB32C8}"/>
              </a:ext>
            </a:extLst>
          </p:cNvPr>
          <p:cNvSpPr txBox="1"/>
          <p:nvPr/>
        </p:nvSpPr>
        <p:spPr>
          <a:xfrm>
            <a:off x="3791482" y="2164808"/>
            <a:ext cx="797395" cy="646331"/>
          </a:xfrm>
          <a:prstGeom prst="rect">
            <a:avLst/>
          </a:prstGeom>
          <a:noFill/>
        </p:spPr>
        <p:txBody>
          <a:bodyPr wrap="square" rtlCol="0">
            <a:spAutoFit/>
          </a:bodyPr>
          <a:lstStyle/>
          <a:p>
            <a:pPr>
              <a:defRPr/>
            </a:pPr>
            <a:r>
              <a:rPr lang="zh-CN" altLang="en-US" sz="1200" b="1" dirty="0">
                <a:solidFill>
                  <a:prstClr val="black"/>
                </a:solidFill>
                <a:latin typeface="楷体" panose="02010609060101010101" pitchFamily="49" charset="-122"/>
                <a:ea typeface="楷体" panose="02010609060101010101" pitchFamily="49" charset="-122"/>
              </a:rPr>
              <a:t>贪心所得代价增量</a:t>
            </a:r>
            <a:r>
              <a:rPr lang="zh-CN" altLang="en-US" sz="1200" b="1" dirty="0">
                <a:solidFill>
                  <a:srgbClr val="FF0000"/>
                </a:solidFill>
                <a:latin typeface="楷体" panose="02010609060101010101" pitchFamily="49" charset="-122"/>
                <a:ea typeface="楷体" panose="02010609060101010101" pitchFamily="49" charset="-122"/>
              </a:rPr>
              <a:t>更小</a:t>
            </a:r>
          </a:p>
        </p:txBody>
      </p:sp>
      <p:sp>
        <p:nvSpPr>
          <p:cNvPr id="31" name="文本框 30">
            <a:extLst>
              <a:ext uri="{FF2B5EF4-FFF2-40B4-BE49-F238E27FC236}">
                <a16:creationId xmlns:a16="http://schemas.microsoft.com/office/drawing/2014/main" xmlns="" id="{A46FAB8C-7D06-1501-4E15-66EC50D2C326}"/>
              </a:ext>
            </a:extLst>
          </p:cNvPr>
          <p:cNvSpPr txBox="1"/>
          <p:nvPr/>
        </p:nvSpPr>
        <p:spPr>
          <a:xfrm>
            <a:off x="4456593" y="4236476"/>
            <a:ext cx="2235200" cy="923330"/>
          </a:xfrm>
          <a:prstGeom prst="rect">
            <a:avLst/>
          </a:prstGeom>
          <a:noFill/>
        </p:spPr>
        <p:txBody>
          <a:bodyPr wrap="square" rtlCol="0">
            <a:spAutoFit/>
          </a:bodyPr>
          <a:lstStyle/>
          <a:p>
            <a:pPr algn="ctr">
              <a:defRPr/>
            </a:pPr>
            <a:r>
              <a:rPr lang="en-US" altLang="zh-CN" b="1" dirty="0">
                <a:solidFill>
                  <a:prstClr val="black"/>
                </a:solidFill>
              </a:rPr>
              <a:t>…</a:t>
            </a:r>
          </a:p>
          <a:p>
            <a:pPr algn="ctr">
              <a:defRPr/>
            </a:pPr>
            <a:r>
              <a:rPr lang="zh-CN" altLang="en-US" b="1" dirty="0">
                <a:solidFill>
                  <a:prstClr val="black"/>
                </a:solidFill>
              </a:rPr>
              <a:t>不断检查并替换</a:t>
            </a:r>
            <a:endParaRPr lang="en-US" altLang="zh-CN" b="1" dirty="0">
              <a:solidFill>
                <a:prstClr val="black"/>
              </a:solidFill>
            </a:endParaRPr>
          </a:p>
          <a:p>
            <a:pPr algn="ctr">
              <a:defRPr/>
            </a:pPr>
            <a:r>
              <a:rPr lang="en-US" altLang="zh-CN" b="1" dirty="0">
                <a:solidFill>
                  <a:prstClr val="black"/>
                </a:solidFill>
              </a:rPr>
              <a:t>…</a:t>
            </a:r>
            <a:endParaRPr lang="zh-CN" altLang="en-US" b="1" dirty="0">
              <a:solidFill>
                <a:prstClr val="black"/>
              </a:solidFill>
            </a:endParaRPr>
          </a:p>
        </p:txBody>
      </p:sp>
      <p:sp>
        <p:nvSpPr>
          <p:cNvPr id="32" name="Rectangle 5">
            <a:extLst>
              <a:ext uri="{FF2B5EF4-FFF2-40B4-BE49-F238E27FC236}">
                <a16:creationId xmlns:a16="http://schemas.microsoft.com/office/drawing/2014/main" xmlns="" id="{6338160B-33E3-37FB-2676-E80003AF46D4}"/>
              </a:ext>
            </a:extLst>
          </p:cNvPr>
          <p:cNvSpPr txBox="1">
            <a:spLocks noChangeArrowheads="1"/>
          </p:cNvSpPr>
          <p:nvPr/>
        </p:nvSpPr>
        <p:spPr bwMode="auto">
          <a:xfrm>
            <a:off x="540764" y="739266"/>
            <a:ext cx="10499481" cy="6557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mbria" panose="02040503050406030204" pitchFamily="18" charset="0"/>
                <a:ea typeface="华文仿宋" panose="02010600040101010101" pitchFamily="2" charset="-122"/>
              </a:rPr>
              <a:t>证明：贪心解不劣于最优解</a:t>
            </a:r>
            <a:endPar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p:txBody>
      </p:sp>
      <p:pic>
        <p:nvPicPr>
          <p:cNvPr id="30" name="图片 29">
            <a:extLst>
              <a:ext uri="{FF2B5EF4-FFF2-40B4-BE49-F238E27FC236}">
                <a16:creationId xmlns:a16="http://schemas.microsoft.com/office/drawing/2014/main" xmlns="" id="{961B6B54-7FA4-5E4D-07B8-E36A05697808}"/>
              </a:ext>
            </a:extLst>
          </p:cNvPr>
          <p:cNvPicPr>
            <a:picLocks noChangeAspect="1"/>
          </p:cNvPicPr>
          <p:nvPr/>
        </p:nvPicPr>
        <p:blipFill>
          <a:blip r:embed="rId6"/>
          <a:stretch>
            <a:fillRect/>
          </a:stretch>
        </p:blipFill>
        <p:spPr>
          <a:xfrm>
            <a:off x="1308029" y="4688334"/>
            <a:ext cx="2057578" cy="1714649"/>
          </a:xfrm>
          <a:prstGeom prst="rect">
            <a:avLst/>
          </a:prstGeom>
        </p:spPr>
      </p:pic>
      <p:pic>
        <p:nvPicPr>
          <p:cNvPr id="2049" name="图片 2048">
            <a:extLst>
              <a:ext uri="{FF2B5EF4-FFF2-40B4-BE49-F238E27FC236}">
                <a16:creationId xmlns:a16="http://schemas.microsoft.com/office/drawing/2014/main" xmlns="" id="{E91EDCA1-6591-63B8-1874-29B8285DC7FA}"/>
              </a:ext>
            </a:extLst>
          </p:cNvPr>
          <p:cNvPicPr>
            <a:picLocks noChangeAspect="1"/>
          </p:cNvPicPr>
          <p:nvPr/>
        </p:nvPicPr>
        <p:blipFill>
          <a:blip r:embed="rId6"/>
          <a:stretch>
            <a:fillRect/>
          </a:stretch>
        </p:blipFill>
        <p:spPr>
          <a:xfrm>
            <a:off x="8168179" y="4829637"/>
            <a:ext cx="2057578" cy="1714649"/>
          </a:xfrm>
          <a:prstGeom prst="rect">
            <a:avLst/>
          </a:prstGeom>
        </p:spPr>
      </p:pic>
      <p:sp>
        <p:nvSpPr>
          <p:cNvPr id="2052" name="箭头: 左右 2051">
            <a:extLst>
              <a:ext uri="{FF2B5EF4-FFF2-40B4-BE49-F238E27FC236}">
                <a16:creationId xmlns:a16="http://schemas.microsoft.com/office/drawing/2014/main" xmlns="" id="{ADB519D1-BE16-0E10-DE3A-EF21FAF48CD4}"/>
              </a:ext>
            </a:extLst>
          </p:cNvPr>
          <p:cNvSpPr/>
          <p:nvPr/>
        </p:nvSpPr>
        <p:spPr>
          <a:xfrm>
            <a:off x="3039330" y="5479308"/>
            <a:ext cx="5219453" cy="34624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endParaRPr>
          </a:p>
        </p:txBody>
      </p:sp>
      <p:sp>
        <p:nvSpPr>
          <p:cNvPr id="2053" name="文本框 2052">
            <a:extLst>
              <a:ext uri="{FF2B5EF4-FFF2-40B4-BE49-F238E27FC236}">
                <a16:creationId xmlns:a16="http://schemas.microsoft.com/office/drawing/2014/main" xmlns="" id="{21B17976-90AA-2B55-A70E-E627D231E9C4}"/>
              </a:ext>
            </a:extLst>
          </p:cNvPr>
          <p:cNvSpPr txBox="1"/>
          <p:nvPr/>
        </p:nvSpPr>
        <p:spPr>
          <a:xfrm>
            <a:off x="4682341" y="5136324"/>
            <a:ext cx="2057578" cy="369332"/>
          </a:xfrm>
          <a:prstGeom prst="rect">
            <a:avLst/>
          </a:prstGeom>
          <a:noFill/>
        </p:spPr>
        <p:txBody>
          <a:bodyPr wrap="square" rtlCol="0">
            <a:spAutoFit/>
          </a:bodyPr>
          <a:lstStyle/>
          <a:p>
            <a:pPr>
              <a:defRPr/>
            </a:pPr>
            <a:r>
              <a:rPr lang="zh-CN" altLang="en-US" b="1" dirty="0">
                <a:solidFill>
                  <a:prstClr val="black"/>
                </a:solidFill>
              </a:rPr>
              <a:t>最终两者相同</a:t>
            </a:r>
          </a:p>
        </p:txBody>
      </p:sp>
      <p:pic>
        <p:nvPicPr>
          <p:cNvPr id="3" name="图片 2">
            <a:extLst>
              <a:ext uri="{FF2B5EF4-FFF2-40B4-BE49-F238E27FC236}">
                <a16:creationId xmlns:a16="http://schemas.microsoft.com/office/drawing/2014/main" xmlns="" id="{26D31617-BF93-0D8B-265D-3E073D32954D}"/>
              </a:ext>
            </a:extLst>
          </p:cNvPr>
          <p:cNvPicPr>
            <a:picLocks noChangeAspect="1"/>
          </p:cNvPicPr>
          <p:nvPr/>
        </p:nvPicPr>
        <p:blipFill>
          <a:blip r:embed="rId7"/>
          <a:stretch>
            <a:fillRect/>
          </a:stretch>
        </p:blipFill>
        <p:spPr>
          <a:xfrm>
            <a:off x="9121837" y="2045424"/>
            <a:ext cx="1689470" cy="1699408"/>
          </a:xfrm>
          <a:prstGeom prst="rect">
            <a:avLst/>
          </a:prstGeom>
        </p:spPr>
      </p:pic>
      <p:pic>
        <p:nvPicPr>
          <p:cNvPr id="12" name="图片 11">
            <a:extLst>
              <a:ext uri="{FF2B5EF4-FFF2-40B4-BE49-F238E27FC236}">
                <a16:creationId xmlns:a16="http://schemas.microsoft.com/office/drawing/2014/main" xmlns="" id="{870BC9AC-98FB-CEBF-4A0C-F79296D3297F}"/>
              </a:ext>
            </a:extLst>
          </p:cNvPr>
          <p:cNvPicPr>
            <a:picLocks noChangeAspect="1"/>
          </p:cNvPicPr>
          <p:nvPr/>
        </p:nvPicPr>
        <p:blipFill>
          <a:blip r:embed="rId8"/>
          <a:stretch>
            <a:fillRect/>
          </a:stretch>
        </p:blipFill>
        <p:spPr>
          <a:xfrm>
            <a:off x="2409404" y="2124677"/>
            <a:ext cx="1486029" cy="1425063"/>
          </a:xfrm>
          <a:prstGeom prst="rect">
            <a:avLst/>
          </a:prstGeom>
        </p:spPr>
      </p:pic>
    </p:spTree>
    <p:extLst>
      <p:ext uri="{BB962C8B-B14F-4D97-AF65-F5344CB8AC3E}">
        <p14:creationId xmlns:p14="http://schemas.microsoft.com/office/powerpoint/2010/main" val="4214037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1000"/>
                                        <p:tgtEl>
                                          <p:spTgt spid="31"/>
                                        </p:tgtEl>
                                      </p:cBhvr>
                                    </p:animEffect>
                                    <p:anim calcmode="lin" valueType="num">
                                      <p:cBhvr>
                                        <p:cTn id="25" dur="1000" fill="hold"/>
                                        <p:tgtEl>
                                          <p:spTgt spid="31"/>
                                        </p:tgtEl>
                                        <p:attrNameLst>
                                          <p:attrName>ppt_x</p:attrName>
                                        </p:attrNameLst>
                                      </p:cBhvr>
                                      <p:tavLst>
                                        <p:tav tm="0">
                                          <p:val>
                                            <p:strVal val="#ppt_x"/>
                                          </p:val>
                                        </p:tav>
                                        <p:tav tm="100000">
                                          <p:val>
                                            <p:strVal val="#ppt_x"/>
                                          </p:val>
                                        </p:tav>
                                      </p:tavLst>
                                    </p:anim>
                                    <p:anim calcmode="lin" valueType="num">
                                      <p:cBhvr>
                                        <p:cTn id="2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052"/>
                                        </p:tgtEl>
                                        <p:attrNameLst>
                                          <p:attrName>style.visibility</p:attrName>
                                        </p:attrNameLst>
                                      </p:cBhvr>
                                      <p:to>
                                        <p:strVal val="visible"/>
                                      </p:to>
                                    </p:set>
                                    <p:animEffect transition="in" filter="fade">
                                      <p:cBhvr>
                                        <p:cTn id="36" dur="1000"/>
                                        <p:tgtEl>
                                          <p:spTgt spid="2052"/>
                                        </p:tgtEl>
                                      </p:cBhvr>
                                    </p:animEffect>
                                    <p:anim calcmode="lin" valueType="num">
                                      <p:cBhvr>
                                        <p:cTn id="37" dur="1000" fill="hold"/>
                                        <p:tgtEl>
                                          <p:spTgt spid="2052"/>
                                        </p:tgtEl>
                                        <p:attrNameLst>
                                          <p:attrName>ppt_x</p:attrName>
                                        </p:attrNameLst>
                                      </p:cBhvr>
                                      <p:tavLst>
                                        <p:tav tm="0">
                                          <p:val>
                                            <p:strVal val="#ppt_x"/>
                                          </p:val>
                                        </p:tav>
                                        <p:tav tm="100000">
                                          <p:val>
                                            <p:strVal val="#ppt_x"/>
                                          </p:val>
                                        </p:tav>
                                      </p:tavLst>
                                    </p:anim>
                                    <p:anim calcmode="lin" valueType="num">
                                      <p:cBhvr>
                                        <p:cTn id="38" dur="1000" fill="hold"/>
                                        <p:tgtEl>
                                          <p:spTgt spid="205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053"/>
                                        </p:tgtEl>
                                        <p:attrNameLst>
                                          <p:attrName>style.visibility</p:attrName>
                                        </p:attrNameLst>
                                      </p:cBhvr>
                                      <p:to>
                                        <p:strVal val="visible"/>
                                      </p:to>
                                    </p:set>
                                    <p:animEffect transition="in" filter="fade">
                                      <p:cBhvr>
                                        <p:cTn id="41" dur="1000"/>
                                        <p:tgtEl>
                                          <p:spTgt spid="2053"/>
                                        </p:tgtEl>
                                      </p:cBhvr>
                                    </p:animEffect>
                                    <p:anim calcmode="lin" valueType="num">
                                      <p:cBhvr>
                                        <p:cTn id="42" dur="1000" fill="hold"/>
                                        <p:tgtEl>
                                          <p:spTgt spid="2053"/>
                                        </p:tgtEl>
                                        <p:attrNameLst>
                                          <p:attrName>ppt_x</p:attrName>
                                        </p:attrNameLst>
                                      </p:cBhvr>
                                      <p:tavLst>
                                        <p:tav tm="0">
                                          <p:val>
                                            <p:strVal val="#ppt_x"/>
                                          </p:val>
                                        </p:tav>
                                        <p:tav tm="100000">
                                          <p:val>
                                            <p:strVal val="#ppt_x"/>
                                          </p:val>
                                        </p:tav>
                                      </p:tavLst>
                                    </p:anim>
                                    <p:anim calcmode="lin" valueType="num">
                                      <p:cBhvr>
                                        <p:cTn id="43" dur="1000" fill="hold"/>
                                        <p:tgtEl>
                                          <p:spTgt spid="205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49"/>
                                        </p:tgtEl>
                                        <p:attrNameLst>
                                          <p:attrName>style.visibility</p:attrName>
                                        </p:attrNameLst>
                                      </p:cBhvr>
                                      <p:to>
                                        <p:strVal val="visible"/>
                                      </p:to>
                                    </p:set>
                                    <p:animEffect transition="in" filter="fade">
                                      <p:cBhvr>
                                        <p:cTn id="46" dur="1000"/>
                                        <p:tgtEl>
                                          <p:spTgt spid="2049"/>
                                        </p:tgtEl>
                                      </p:cBhvr>
                                    </p:animEffect>
                                    <p:anim calcmode="lin" valueType="num">
                                      <p:cBhvr>
                                        <p:cTn id="47" dur="1000" fill="hold"/>
                                        <p:tgtEl>
                                          <p:spTgt spid="2049"/>
                                        </p:tgtEl>
                                        <p:attrNameLst>
                                          <p:attrName>ppt_x</p:attrName>
                                        </p:attrNameLst>
                                      </p:cBhvr>
                                      <p:tavLst>
                                        <p:tav tm="0">
                                          <p:val>
                                            <p:strVal val="#ppt_x"/>
                                          </p:val>
                                        </p:tav>
                                        <p:tav tm="100000">
                                          <p:val>
                                            <p:strVal val="#ppt_x"/>
                                          </p:val>
                                        </p:tav>
                                      </p:tavLst>
                                    </p:anim>
                                    <p:anim calcmode="lin" valueType="num">
                                      <p:cBhvr>
                                        <p:cTn id="48" dur="1000" fill="hold"/>
                                        <p:tgtEl>
                                          <p:spTgt spid="2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31" grpId="0"/>
      <p:bldP spid="2052" grpId="0" animBg="1"/>
      <p:bldP spid="205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伪代码</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361697" y="708689"/>
            <a:ext cx="9891256" cy="544062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Line procedure KRUSKAL(E, COST, n, T,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有</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个节点，</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E</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的边集。</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//COST(</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u,v</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是边</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u,v</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的成本。</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T</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是最小成本生成树的边集，</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是它的成本</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	real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COST(1:n, 1:n)</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2	integer PARENT(1:n), T(1:n-1, 2), n</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3	</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以边成本为元素构造一个</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min-</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堆 </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min-</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堆的最小元素始终在堆顶</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4	PARENT← -1 //</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开始时使每个结点属于不同的集合</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5	i←mincost←0 </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6	while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&lt;n-1 and </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堆非空</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do</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7	</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从堆中删去最小成本边</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u,v</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并重新构造堆</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8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j←FIND</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(u);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k←FIND</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9	if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j≠k</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then i←i+1</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10	T(i,1)←u; T(i,2)←v</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11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T(i,1)←</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mincost+COST</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u,v</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12	call UNION(</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j,k</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13	endif</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14	repeat</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15	if i≠n-1 then print(‘no spanning tree’)endif</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16	return</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17	end KRUSKAL</a:t>
            </a:r>
          </a:p>
          <a:p>
            <a:pPr>
              <a:buClr>
                <a:srgbClr val="666600"/>
              </a:buClr>
              <a:buFont typeface="Wingdings" panose="05000000000000000000" pitchFamily="2" charset="2"/>
              <a:buNone/>
              <a:defRPr/>
            </a:pPr>
            <a:endPar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161602930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伪代码</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361697" y="708689"/>
            <a:ext cx="9891256" cy="544062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Line procedure KRUSKAL(E, COST, n, T,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有</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个节点，</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E</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的边集。</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//COST(</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u,v</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是边</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u,v</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的成本。</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T</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是最小成本生成树的边集，</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是它的成本</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	real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COST(1:n, 1:n)</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2	integer PARENT(1:n), T(1:n-1, 2), n</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3	</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以边成本为元素构造一个</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min-</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堆 </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min-</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堆的最小元素始终在堆顶</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4	PARENT← -1 //</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开始时使每个结点属于不同的集合</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5	i←mincost←0 </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6	while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&lt;n-1 and </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堆非空</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do</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7	</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从堆中删去最小成本边</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u,v</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并重新构造堆</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8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j←FIND</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(u);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k←FIND</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9	if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j≠k</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then i←i+1</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10	T(i,1)←u; T(i,2)←v</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11	</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T(i,1)←</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mincost+COST</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u,v</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12	call UNION(</a:t>
            </a:r>
            <a:r>
              <a:rPr lang="en-US" altLang="zh-CN" sz="16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j,k</a:t>
            </a: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13	endif</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14	repeat</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15	if i≠n-1 then print(‘no spanning tree’)endif</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16	return</a:t>
            </a:r>
          </a:p>
          <a:p>
            <a:pPr marL="0" indent="0" eaLnBrk="1" hangingPunct="1">
              <a:buClr>
                <a:srgbClr val="666600"/>
              </a:buClr>
              <a:buFont typeface="Wingdings" panose="05000000000000000000" pitchFamily="2" charset="2"/>
              <a:buNone/>
              <a:defRPr/>
            </a:pPr>
            <a:r>
              <a:rPr lang="en-US" altLang="zh-CN" sz="16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17	end KRUSKAL</a:t>
            </a:r>
          </a:p>
          <a:p>
            <a:pPr>
              <a:buClr>
                <a:srgbClr val="666600"/>
              </a:buClr>
              <a:buFont typeface="Wingdings" panose="05000000000000000000" pitchFamily="2" charset="2"/>
              <a:buNone/>
              <a:defRPr/>
            </a:pPr>
            <a:endParaRPr lang="en-US" altLang="zh-CN" sz="18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15682800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 xmlns:a16="http://schemas.microsoft.com/office/drawing/2014/main" id="{C4DC059B-BE30-4B05-8389-801732F34C7F}"/>
              </a:ext>
            </a:extLst>
          </p:cNvPr>
          <p:cNvSpPr txBox="1">
            <a:spLocks noChangeArrowheads="1"/>
          </p:cNvSpPr>
          <p:nvPr/>
        </p:nvSpPr>
        <p:spPr bwMode="auto">
          <a:xfrm>
            <a:off x="1117600" y="935444"/>
            <a:ext cx="9279011" cy="62865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贪心算法的基本思想</a:t>
            </a:r>
          </a:p>
        </p:txBody>
      </p:sp>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贪心算法的基本概念</a:t>
            </a:r>
          </a:p>
        </p:txBody>
      </p:sp>
      <p:sp>
        <p:nvSpPr>
          <p:cNvPr id="7" name="Rectangle 5">
            <a:extLst>
              <a:ext uri="{FF2B5EF4-FFF2-40B4-BE49-F238E27FC236}">
                <a16:creationId xmlns="" xmlns:a16="http://schemas.microsoft.com/office/drawing/2014/main" id="{1F31C5B9-F2D8-47A6-9935-1E8C4EC725F4}"/>
              </a:ext>
            </a:extLst>
          </p:cNvPr>
          <p:cNvSpPr txBox="1">
            <a:spLocks noChangeArrowheads="1"/>
          </p:cNvSpPr>
          <p:nvPr/>
        </p:nvSpPr>
        <p:spPr bwMode="auto">
          <a:xfrm>
            <a:off x="1245598" y="1935932"/>
            <a:ext cx="9700804" cy="33123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a:lnSpc>
                <a:spcPct val="150000"/>
              </a:lnSpc>
              <a:buClr>
                <a:srgbClr val="666600"/>
              </a:buClr>
              <a:buFont typeface="Wingdings" panose="05000000000000000000" pitchFamily="2" charset="2"/>
              <a:buNone/>
              <a:defRPr/>
            </a:pPr>
            <a:r>
              <a:rPr lang="en-US" altLang="zh-CN" sz="2400" kern="0" dirty="0">
                <a:latin typeface="Cambria" panose="02040503050406030204" pitchFamily="18" charset="0"/>
                <a:ea typeface="华文仿宋" panose="02010600040101010101" pitchFamily="2" charset="-122"/>
              </a:rPr>
              <a:t>3</a:t>
            </a:r>
            <a:r>
              <a:rPr lang="zh-CN" altLang="en-US" sz="2400" kern="0" dirty="0">
                <a:latin typeface="Cambria" panose="02040503050406030204" pitchFamily="18" charset="0"/>
                <a:ea typeface="华文仿宋" panose="02010600040101010101" pitchFamily="2" charset="-122"/>
              </a:rPr>
              <a:t>）虽然贪心算法不能对所有问题都得到整体最优解，但对许多问题它能产生整体最优解。如单源最短路经问题，最小生成树问题等。在一些情况下，即使贪心算法不能得到整体最优解，其最终结果却是最优解的很好近似。</a:t>
            </a:r>
          </a:p>
        </p:txBody>
      </p:sp>
    </p:spTree>
    <p:extLst>
      <p:ext uri="{BB962C8B-B14F-4D97-AF65-F5344CB8AC3E}">
        <p14:creationId xmlns:p14="http://schemas.microsoft.com/office/powerpoint/2010/main" val="354148111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xmlns=""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Kruskal</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p:txBody>
      </p:sp>
      <p:sp>
        <p:nvSpPr>
          <p:cNvPr id="8" name="Rectangle 5">
            <a:extLst>
              <a:ext uri="{FF2B5EF4-FFF2-40B4-BE49-F238E27FC236}">
                <a16:creationId xmlns:a16="http://schemas.microsoft.com/office/drawing/2014/main" xmlns="" id="{51B10850-534A-4F59-6007-91F664A90952}"/>
              </a:ext>
            </a:extLst>
          </p:cNvPr>
          <p:cNvSpPr txBox="1">
            <a:spLocks noChangeArrowheads="1"/>
          </p:cNvSpPr>
          <p:nvPr/>
        </p:nvSpPr>
        <p:spPr bwMode="auto">
          <a:xfrm>
            <a:off x="506915" y="713189"/>
            <a:ext cx="11178169" cy="455855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时间复杂度分析</a:t>
            </a: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在上面的算法中，设输入的连通图有</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条边，则以边的成本为元素构造一个</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min-</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堆</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需要</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O(e)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时间；从堆中删除最小成本边并重新构造堆需要时间</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O(loge)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时间，算法的</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复杂度主要由查找和删除最小边的时间决定，所以</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Kruskal</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算法所需的计算时间是</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en-US" altLang="zh-CN"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O(e log 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。（一般而言，</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e</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的值要大于</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 </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，因为当</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e=n-1</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时是一棵树）。</a:t>
            </a:r>
            <a:r>
              <a:rPr lang="zh-CN" altLang="en-US"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当</a:t>
            </a:r>
            <a:endParaRPr lang="en-US" altLang="zh-CN"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en-US" altLang="zh-CN"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e=Ω(n2)</a:t>
            </a:r>
            <a:r>
              <a:rPr lang="zh-CN" altLang="en-US"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时，</a:t>
            </a:r>
            <a:r>
              <a:rPr lang="en-US" altLang="zh-CN"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Kruskal</a:t>
            </a:r>
            <a:r>
              <a:rPr lang="zh-CN" altLang="en-US"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算法比</a:t>
            </a:r>
            <a:r>
              <a:rPr lang="en-US" altLang="zh-CN"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Prim</a:t>
            </a:r>
            <a:r>
              <a:rPr lang="zh-CN" altLang="en-US"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算法差，但当</a:t>
            </a:r>
            <a:r>
              <a:rPr lang="en-US" altLang="zh-CN"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e=O(n2)</a:t>
            </a:r>
            <a:r>
              <a:rPr lang="zh-CN" altLang="en-US"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时，</a:t>
            </a:r>
            <a:r>
              <a:rPr lang="en-US" altLang="zh-CN"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Kruskal</a:t>
            </a:r>
            <a:r>
              <a:rPr lang="zh-CN" altLang="en-US"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算法却比</a:t>
            </a:r>
            <a:r>
              <a:rPr lang="en-US" altLang="zh-CN"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Prim</a:t>
            </a:r>
            <a:r>
              <a:rPr lang="zh-CN" altLang="en-US"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算法</a:t>
            </a:r>
            <a:endParaRPr lang="en-US" altLang="zh-CN"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endParaRPr>
          </a:p>
          <a:p>
            <a:pPr>
              <a:lnSpc>
                <a:spcPct val="150000"/>
              </a:lnSpc>
              <a:buClr>
                <a:srgbClr val="666600"/>
              </a:buClr>
              <a:buFont typeface="Wingdings" panose="05000000000000000000" pitchFamily="2" charset="2"/>
              <a:buNone/>
              <a:defRPr/>
            </a:pPr>
            <a:r>
              <a:rPr lang="zh-CN" altLang="en-US"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好得多。</a:t>
            </a:r>
            <a:endParaRPr lang="en-US" altLang="zh-CN" sz="2400" kern="0" dirty="0">
              <a:solidFill>
                <a:srgbClr val="0070C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 name="Rectangle 2">
            <a:extLst>
              <a:ext uri="{FF2B5EF4-FFF2-40B4-BE49-F238E27FC236}">
                <a16:creationId xmlns:a16="http://schemas.microsoft.com/office/drawing/2014/main" xmlns="" id="{3BF7470B-79A3-426D-C1F4-703C172CF6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Tree>
    <p:extLst>
      <p:ext uri="{BB962C8B-B14F-4D97-AF65-F5344CB8AC3E}">
        <p14:creationId xmlns:p14="http://schemas.microsoft.com/office/powerpoint/2010/main" val="7257105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C:\Users\HP\Desktop\图片1.jpg">
            <a:extLst>
              <a:ext uri="{FF2B5EF4-FFF2-40B4-BE49-F238E27FC236}">
                <a16:creationId xmlns="" xmlns:a16="http://schemas.microsoft.com/office/drawing/2014/main" id="{A45E40B5-4306-46F6-8A14-340825667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120" b="23666"/>
          <a:stretch>
            <a:fillRect/>
          </a:stretch>
        </p:blipFill>
        <p:spPr bwMode="auto">
          <a:xfrm>
            <a:off x="0" y="0"/>
            <a:ext cx="12192000" cy="529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内容占位符 3">
            <a:extLst>
              <a:ext uri="{FF2B5EF4-FFF2-40B4-BE49-F238E27FC236}">
                <a16:creationId xmlns="" xmlns:a16="http://schemas.microsoft.com/office/drawing/2014/main" id="{C98F3902-B8C5-45FD-A9E0-A1D2F5ADBD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33826"/>
            <a:ext cx="12192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a:extLst>
              <a:ext uri="{FF2B5EF4-FFF2-40B4-BE49-F238E27FC236}">
                <a16:creationId xmlns="" xmlns:a16="http://schemas.microsoft.com/office/drawing/2014/main" id="{1A72FF85-7371-4661-A344-51730449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6" y="101601"/>
            <a:ext cx="31162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1">
            <a:extLst>
              <a:ext uri="{FF2B5EF4-FFF2-40B4-BE49-F238E27FC236}">
                <a16:creationId xmlns="" xmlns:a16="http://schemas.microsoft.com/office/drawing/2014/main" id="{8C21BFBD-962A-463E-8BD7-28CD1E6F6B5B}"/>
              </a:ext>
            </a:extLst>
          </p:cNvPr>
          <p:cNvSpPr txBox="1">
            <a:spLocks noChangeArrowheads="1"/>
          </p:cNvSpPr>
          <p:nvPr/>
        </p:nvSpPr>
        <p:spPr bwMode="auto">
          <a:xfrm>
            <a:off x="1919288" y="2060575"/>
            <a:ext cx="8064500" cy="11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b="1" dirty="0">
                <a:solidFill>
                  <a:srgbClr val="00B0F0"/>
                </a:solidFill>
                <a:latin typeface="HGH7X_CNKI" panose="02000500000000000000" pitchFamily="2" charset="-122"/>
                <a:ea typeface="HGH7X_CNKI" panose="02000500000000000000" pitchFamily="2" charset="-122"/>
              </a:rPr>
              <a:t>Thank you</a:t>
            </a:r>
            <a:endParaRPr kumimoji="0" lang="en-US" altLang="zh-CN" sz="5400" b="1" i="0" u="none" strike="noStrike" kern="1200" cap="none" spc="0" normalizeH="0" baseline="0" noProof="0" dirty="0">
              <a:ln>
                <a:noFill/>
              </a:ln>
              <a:solidFill>
                <a:srgbClr val="00B0F0"/>
              </a:solidFill>
              <a:effectLst/>
              <a:uLnTx/>
              <a:uFillTx/>
              <a:latin typeface="HGH7X_CNKI" panose="02000500000000000000" pitchFamily="2" charset="-122"/>
              <a:ea typeface="HGH7X_CNKI" panose="02000500000000000000" pitchFamily="2" charset="-122"/>
            </a:endParaRPr>
          </a:p>
        </p:txBody>
      </p:sp>
    </p:spTree>
    <p:extLst>
      <p:ext uri="{BB962C8B-B14F-4D97-AF65-F5344CB8AC3E}">
        <p14:creationId xmlns:p14="http://schemas.microsoft.com/office/powerpoint/2010/main" val="39031810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贪心算法的基本概念</a:t>
            </a:r>
          </a:p>
        </p:txBody>
      </p:sp>
      <p:sp>
        <p:nvSpPr>
          <p:cNvPr id="5" name="Rectangle 5">
            <a:extLst>
              <a:ext uri="{FF2B5EF4-FFF2-40B4-BE49-F238E27FC236}">
                <a16:creationId xmlns="" xmlns:a16="http://schemas.microsoft.com/office/drawing/2014/main" id="{58328744-A481-F957-2C39-90A4A01B4621}"/>
              </a:ext>
            </a:extLst>
          </p:cNvPr>
          <p:cNvSpPr txBox="1">
            <a:spLocks noChangeArrowheads="1"/>
          </p:cNvSpPr>
          <p:nvPr/>
        </p:nvSpPr>
        <p:spPr bwMode="auto">
          <a:xfrm>
            <a:off x="889937" y="771288"/>
            <a:ext cx="9858901" cy="174466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贪心算法产生优化解的条件</a:t>
            </a:r>
          </a:p>
          <a:p>
            <a:pPr>
              <a:lnSpc>
                <a:spcPct val="150000"/>
              </a:lnSpc>
              <a:buClr>
                <a:srgbClr val="666600"/>
              </a:buClr>
              <a:buFont typeface="Wingdings" panose="05000000000000000000" pitchFamily="2" charset="2"/>
              <a:buNone/>
              <a:defRPr/>
            </a:pP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贪心选择性</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buClr>
                <a:srgbClr val="666600"/>
              </a:buClr>
              <a:buFont typeface="Wingdings" panose="05000000000000000000" pitchFamily="2" charset="2"/>
              <a:buNone/>
              <a:defRPr/>
            </a:pPr>
            <a:r>
              <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优化子结构</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8" name="Rectangle 5">
            <a:extLst>
              <a:ext uri="{FF2B5EF4-FFF2-40B4-BE49-F238E27FC236}">
                <a16:creationId xmlns="" xmlns:a16="http://schemas.microsoft.com/office/drawing/2014/main" id="{67BD49A0-9CB6-4393-FFBE-1885DA7BA1FA}"/>
              </a:ext>
            </a:extLst>
          </p:cNvPr>
          <p:cNvSpPr txBox="1">
            <a:spLocks noChangeArrowheads="1"/>
          </p:cNvSpPr>
          <p:nvPr/>
        </p:nvSpPr>
        <p:spPr bwMode="auto">
          <a:xfrm>
            <a:off x="1166549" y="2495583"/>
            <a:ext cx="9858901" cy="184646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lnSpc>
                <a:spcPct val="150000"/>
              </a:lnSpc>
              <a:buClr>
                <a:srgbClr val="666600"/>
              </a:buClr>
              <a:buNone/>
              <a:defRPr/>
            </a:pPr>
            <a:r>
              <a:rPr lang="en-US" altLang="zh-CN"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 </a:t>
            </a: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贪心选择性</a:t>
            </a:r>
            <a:endParaRPr lang="en-US" altLang="zh-CN"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endParaRPr>
          </a:p>
          <a:p>
            <a:pPr marL="0" indent="0" eaLnBrk="1" hangingPunct="1">
              <a:lnSpc>
                <a:spcPct val="150000"/>
              </a:lnSpc>
              <a:buClr>
                <a:srgbClr val="666600"/>
              </a:buClr>
              <a:buNone/>
              <a:defRPr/>
            </a:pPr>
            <a:r>
              <a:rPr lang="zh-CN" altLang="en-US" sz="2400" kern="0" dirty="0">
                <a:latin typeface="Calibri" panose="020F0502020204030204" pitchFamily="34" charset="0"/>
                <a:ea typeface="华文仿宋" panose="02010600040101010101" pitchFamily="2" charset="-122"/>
                <a:cs typeface="Calibri" panose="020F0502020204030204" pitchFamily="34" charset="0"/>
              </a:rPr>
              <a:t>若一个优化问题的全局优化解可以通过局部优化选择得到，则该问题具有贪心选择性。</a:t>
            </a: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p:txBody>
      </p:sp>
      <p:sp>
        <p:nvSpPr>
          <p:cNvPr id="7" name="Rectangle 5">
            <a:extLst>
              <a:ext uri="{FF2B5EF4-FFF2-40B4-BE49-F238E27FC236}">
                <a16:creationId xmlns="" xmlns:a16="http://schemas.microsoft.com/office/drawing/2014/main" id="{D29FC411-7105-1CD7-CD5D-A16A16DF7941}"/>
              </a:ext>
            </a:extLst>
          </p:cNvPr>
          <p:cNvSpPr txBox="1">
            <a:spLocks noChangeArrowheads="1"/>
          </p:cNvSpPr>
          <p:nvPr/>
        </p:nvSpPr>
        <p:spPr bwMode="auto">
          <a:xfrm>
            <a:off x="1166548" y="4136573"/>
            <a:ext cx="9858901" cy="206828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lnSpc>
                <a:spcPct val="150000"/>
              </a:lnSpc>
              <a:buClr>
                <a:srgbClr val="666600"/>
              </a:buClr>
              <a:buNone/>
              <a:defRPr/>
            </a:pPr>
            <a:r>
              <a:rPr lang="en-US" altLang="zh-CN"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 </a:t>
            </a: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优化子结构</a:t>
            </a:r>
            <a:endParaRPr lang="en-US" altLang="zh-CN"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endParaRPr>
          </a:p>
          <a:p>
            <a:pPr marL="0" indent="0" eaLnBrk="1" hangingPunct="1">
              <a:lnSpc>
                <a:spcPct val="150000"/>
              </a:lnSpc>
              <a:buClr>
                <a:srgbClr val="666600"/>
              </a:buClr>
              <a:buNone/>
              <a:defRPr/>
            </a:pPr>
            <a:r>
              <a:rPr lang="zh-CN" altLang="en-US" sz="2400" kern="0" dirty="0">
                <a:latin typeface="Calibri" panose="020F0502020204030204" pitchFamily="34" charset="0"/>
                <a:ea typeface="华文仿宋" panose="02010600040101010101" pitchFamily="2" charset="-122"/>
                <a:cs typeface="Calibri" panose="020F0502020204030204" pitchFamily="34" charset="0"/>
              </a:rPr>
              <a:t>当一个优化问题的优化解包含它的子问题的优化解，则称其具有优化子结构。</a:t>
            </a: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2547177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贪心算法的基本概念</a:t>
            </a:r>
          </a:p>
        </p:txBody>
      </p:sp>
      <p:sp>
        <p:nvSpPr>
          <p:cNvPr id="5" name="Rectangle 5">
            <a:extLst>
              <a:ext uri="{FF2B5EF4-FFF2-40B4-BE49-F238E27FC236}">
                <a16:creationId xmlns="" xmlns:a16="http://schemas.microsoft.com/office/drawing/2014/main" id="{58328744-A481-F957-2C39-90A4A01B4621}"/>
              </a:ext>
            </a:extLst>
          </p:cNvPr>
          <p:cNvSpPr txBox="1">
            <a:spLocks noChangeArrowheads="1"/>
          </p:cNvSpPr>
          <p:nvPr/>
        </p:nvSpPr>
        <p:spPr bwMode="auto">
          <a:xfrm>
            <a:off x="889937" y="771288"/>
            <a:ext cx="9858901" cy="174466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例</a:t>
            </a:r>
          </a:p>
          <a:p>
            <a:pPr>
              <a:lnSpc>
                <a:spcPct val="150000"/>
              </a:lnSpc>
              <a:buClr>
                <a:srgbClr val="666600"/>
              </a:buClr>
              <a:buNone/>
              <a:defRPr/>
            </a:pPr>
            <a:r>
              <a:rPr lang="zh-CN" altLang="zh-CN" sz="2400" kern="500" dirty="0">
                <a:latin typeface="Cambria" panose="02040503050406030204" pitchFamily="18" charset="0"/>
                <a:ea typeface="华文仿宋" panose="02010600040101010101" pitchFamily="2" charset="-122"/>
                <a:cs typeface="Times New Roman" panose="02020603050405020304" pitchFamily="18" charset="0"/>
              </a:rPr>
              <a:t>求解下图中</a:t>
            </a:r>
            <a:r>
              <a:rPr lang="en-US" altLang="zh-CN" sz="2400" kern="500" dirty="0">
                <a:latin typeface="Cambria" panose="02040503050406030204" pitchFamily="18" charset="0"/>
                <a:ea typeface="华文仿宋" panose="02010600040101010101" pitchFamily="2" charset="-122"/>
                <a:cs typeface="Times New Roman" panose="02020603050405020304" pitchFamily="18" charset="0"/>
              </a:rPr>
              <a:t>V</a:t>
            </a:r>
            <a:r>
              <a:rPr lang="en-US" altLang="zh-CN" sz="2400" kern="500" baseline="-25000" dirty="0">
                <a:latin typeface="Cambria" panose="02040503050406030204" pitchFamily="18" charset="0"/>
                <a:ea typeface="华文仿宋" panose="02010600040101010101" pitchFamily="2" charset="-122"/>
                <a:cs typeface="Times New Roman" panose="02020603050405020304" pitchFamily="18" charset="0"/>
              </a:rPr>
              <a:t>0</a:t>
            </a:r>
            <a:r>
              <a:rPr lang="zh-CN" altLang="zh-CN" sz="2400" kern="500" dirty="0">
                <a:latin typeface="Cambria" panose="02040503050406030204" pitchFamily="18" charset="0"/>
                <a:ea typeface="华文仿宋" panose="02010600040101010101" pitchFamily="2" charset="-122"/>
                <a:cs typeface="Times New Roman" panose="02020603050405020304" pitchFamily="18" charset="0"/>
              </a:rPr>
              <a:t>到</a:t>
            </a:r>
            <a:r>
              <a:rPr lang="en-US" altLang="zh-CN" sz="2400" kern="500" dirty="0">
                <a:latin typeface="Cambria" panose="02040503050406030204" pitchFamily="18" charset="0"/>
                <a:ea typeface="华文仿宋" panose="02010600040101010101" pitchFamily="2" charset="-122"/>
                <a:cs typeface="Times New Roman" panose="02020603050405020304" pitchFamily="18" charset="0"/>
              </a:rPr>
              <a:t>V</a:t>
            </a:r>
            <a:r>
              <a:rPr lang="en-US" altLang="zh-CN" sz="2400" kern="500" baseline="-25000" dirty="0">
                <a:latin typeface="Cambria" panose="02040503050406030204" pitchFamily="18" charset="0"/>
                <a:ea typeface="华文仿宋" panose="02010600040101010101" pitchFamily="2" charset="-122"/>
                <a:cs typeface="Times New Roman" panose="02020603050405020304" pitchFamily="18" charset="0"/>
              </a:rPr>
              <a:t>3</a:t>
            </a:r>
            <a:r>
              <a:rPr lang="zh-CN" altLang="zh-CN" sz="2400" kern="500" dirty="0">
                <a:latin typeface="Cambria" panose="02040503050406030204" pitchFamily="18" charset="0"/>
                <a:ea typeface="华文仿宋" panose="02010600040101010101" pitchFamily="2" charset="-122"/>
                <a:cs typeface="Times New Roman" panose="02020603050405020304" pitchFamily="18" charset="0"/>
              </a:rPr>
              <a:t>的最短路径</a:t>
            </a:r>
            <a:r>
              <a:rPr lang="zh-CN" altLang="zh-CN" sz="2400" kern="500" dirty="0">
                <a:ea typeface="华文仿宋" panose="02010600040101010101" pitchFamily="2" charset="-122"/>
                <a:cs typeface="Times New Roman" panose="02020603050405020304" pitchFamily="18" charset="0"/>
              </a:rPr>
              <a:t>。</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 name="Rectangle 2">
            <a:extLst>
              <a:ext uri="{FF2B5EF4-FFF2-40B4-BE49-F238E27FC236}">
                <a16:creationId xmlns="" xmlns:a16="http://schemas.microsoft.com/office/drawing/2014/main" id="{CD292188-9B23-A79E-EE81-4D09E02E8BEE}"/>
              </a:ext>
            </a:extLst>
          </p:cNvPr>
          <p:cNvSpPr>
            <a:spLocks noChangeArrowheads="1"/>
          </p:cNvSpPr>
          <p:nvPr/>
        </p:nvSpPr>
        <p:spPr bwMode="auto">
          <a:xfrm>
            <a:off x="2365829" y="2515956"/>
            <a:ext cx="244901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 xmlns:a16="http://schemas.microsoft.com/office/drawing/2014/main" id="{6ED5F8AE-1162-1140-1CAC-1700F5A83DE0}"/>
              </a:ext>
            </a:extLst>
          </p:cNvPr>
          <p:cNvGraphicFramePr>
            <a:graphicFrameLocks noChangeAspect="1"/>
          </p:cNvGraphicFramePr>
          <p:nvPr>
            <p:extLst>
              <p:ext uri="{D42A27DB-BD31-4B8C-83A1-F6EECF244321}">
                <p14:modId xmlns:p14="http://schemas.microsoft.com/office/powerpoint/2010/main" val="847526011"/>
              </p:ext>
            </p:extLst>
          </p:nvPr>
        </p:nvGraphicFramePr>
        <p:xfrm>
          <a:off x="1946438" y="2125207"/>
          <a:ext cx="6007392" cy="2022334"/>
        </p:xfrm>
        <a:graphic>
          <a:graphicData uri="http://schemas.openxmlformats.org/presentationml/2006/ole">
            <mc:AlternateContent xmlns:mc="http://schemas.openxmlformats.org/markup-compatibility/2006">
              <mc:Choice xmlns:v="urn:schemas-microsoft-com:vml" Requires="v">
                <p:oleObj spid="_x0000_s1032" r:id="rId4" imgW="3909060" imgH="1316736" progId="SmartDraw.2">
                  <p:embed/>
                </p:oleObj>
              </mc:Choice>
              <mc:Fallback>
                <p:oleObj r:id="rId4" imgW="3909060" imgH="1316736" progId="SmartDraw.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438" y="2125207"/>
                        <a:ext cx="6007392" cy="2022334"/>
                      </a:xfrm>
                      <a:prstGeom prst="rect">
                        <a:avLst/>
                      </a:prstGeom>
                      <a:noFill/>
                    </p:spPr>
                  </p:pic>
                </p:oleObj>
              </mc:Fallback>
            </mc:AlternateContent>
          </a:graphicData>
        </a:graphic>
      </p:graphicFrame>
      <p:sp>
        <p:nvSpPr>
          <p:cNvPr id="9" name="文本框 8">
            <a:extLst>
              <a:ext uri="{FF2B5EF4-FFF2-40B4-BE49-F238E27FC236}">
                <a16:creationId xmlns="" xmlns:a16="http://schemas.microsoft.com/office/drawing/2014/main" id="{12141326-E6F8-3B5D-4CCC-2FBA7FFAF178}"/>
              </a:ext>
            </a:extLst>
          </p:cNvPr>
          <p:cNvSpPr txBox="1"/>
          <p:nvPr/>
        </p:nvSpPr>
        <p:spPr>
          <a:xfrm>
            <a:off x="660400" y="4478808"/>
            <a:ext cx="13425714" cy="461665"/>
          </a:xfrm>
          <a:prstGeom prst="rect">
            <a:avLst/>
          </a:prstGeom>
          <a:noFill/>
        </p:spPr>
        <p:txBody>
          <a:bodyPr wrap="square">
            <a:spAutoFit/>
          </a:bodyPr>
          <a:lstStyle/>
          <a:p>
            <a:pPr indent="266700" algn="just"/>
            <a:r>
              <a:rPr lang="zh-CN" altLang="zh-CN" sz="2400" b="1" kern="0" dirty="0">
                <a:effectLst/>
                <a:latin typeface="Cambria" panose="02040503050406030204" pitchFamily="18" charset="0"/>
                <a:ea typeface="华文仿宋" panose="02010600040101010101" pitchFamily="2" charset="-122"/>
                <a:cs typeface="Times New Roman" panose="02020603050405020304" pitchFamily="18" charset="0"/>
              </a:rPr>
              <a:t>有贪心算法可求得</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0</a:t>
            </a:r>
            <a:r>
              <a:rPr lang="zh-CN"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到</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3</a:t>
            </a:r>
            <a:r>
              <a:rPr lang="zh-CN"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的最短路径为：</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1+2+4=7</a:t>
            </a:r>
            <a:r>
              <a:rPr lang="zh-CN"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253523614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贪心算法的基本概念</a:t>
            </a:r>
          </a:p>
        </p:txBody>
      </p:sp>
      <p:sp>
        <p:nvSpPr>
          <p:cNvPr id="5" name="Rectangle 5">
            <a:extLst>
              <a:ext uri="{FF2B5EF4-FFF2-40B4-BE49-F238E27FC236}">
                <a16:creationId xmlns="" xmlns:a16="http://schemas.microsoft.com/office/drawing/2014/main" id="{58328744-A481-F957-2C39-90A4A01B4621}"/>
              </a:ext>
            </a:extLst>
          </p:cNvPr>
          <p:cNvSpPr txBox="1">
            <a:spLocks noChangeArrowheads="1"/>
          </p:cNvSpPr>
          <p:nvPr/>
        </p:nvSpPr>
        <p:spPr bwMode="auto">
          <a:xfrm>
            <a:off x="889937" y="771288"/>
            <a:ext cx="9858901" cy="174466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eaLnBrk="1" hangingPunct="1">
              <a:buClr>
                <a:srgbClr val="666600"/>
              </a:buClr>
              <a:defRPr/>
            </a:pPr>
            <a:r>
              <a:rPr lang="en-US" altLang="zh-CN" kern="0" dirty="0">
                <a:solidFill>
                  <a:srgbClr val="000000"/>
                </a:solidFill>
                <a:latin typeface="Verdana"/>
              </a:rPr>
              <a:t> </a:t>
            </a:r>
            <a:r>
              <a:rPr lang="zh-CN" altLang="en-US" kern="0" dirty="0">
                <a:solidFill>
                  <a:srgbClr val="FF0000"/>
                </a:solidFill>
                <a:latin typeface="华文仿宋" panose="02010600040101010101" pitchFamily="2" charset="-122"/>
                <a:ea typeface="华文仿宋" panose="02010600040101010101" pitchFamily="2" charset="-122"/>
              </a:rPr>
              <a:t>例</a:t>
            </a:r>
          </a:p>
          <a:p>
            <a:pPr>
              <a:lnSpc>
                <a:spcPct val="150000"/>
              </a:lnSpc>
              <a:buClr>
                <a:srgbClr val="666600"/>
              </a:buClr>
              <a:buNone/>
              <a:defRPr/>
            </a:pPr>
            <a:r>
              <a:rPr lang="zh-CN" altLang="zh-CN" sz="2400" kern="500" dirty="0">
                <a:latin typeface="Cambria" panose="02040503050406030204" pitchFamily="18" charset="0"/>
                <a:ea typeface="华文仿宋" panose="02010600040101010101" pitchFamily="2" charset="-122"/>
                <a:cs typeface="Times New Roman" panose="02020603050405020304" pitchFamily="18" charset="0"/>
              </a:rPr>
              <a:t>求解下图中</a:t>
            </a:r>
            <a:r>
              <a:rPr lang="en-US" altLang="zh-CN" sz="2400" kern="500" dirty="0">
                <a:latin typeface="Cambria" panose="02040503050406030204" pitchFamily="18" charset="0"/>
                <a:ea typeface="华文仿宋" panose="02010600040101010101" pitchFamily="2" charset="-122"/>
                <a:cs typeface="Times New Roman" panose="02020603050405020304" pitchFamily="18" charset="0"/>
              </a:rPr>
              <a:t>V</a:t>
            </a:r>
            <a:r>
              <a:rPr lang="en-US" altLang="zh-CN" sz="2400" kern="500" baseline="-25000" dirty="0">
                <a:latin typeface="Cambria" panose="02040503050406030204" pitchFamily="18" charset="0"/>
                <a:ea typeface="华文仿宋" panose="02010600040101010101" pitchFamily="2" charset="-122"/>
                <a:cs typeface="Times New Roman" panose="02020603050405020304" pitchFamily="18" charset="0"/>
              </a:rPr>
              <a:t>0</a:t>
            </a:r>
            <a:r>
              <a:rPr lang="zh-CN" altLang="zh-CN" sz="2400" kern="500" dirty="0">
                <a:latin typeface="Cambria" panose="02040503050406030204" pitchFamily="18" charset="0"/>
                <a:ea typeface="华文仿宋" panose="02010600040101010101" pitchFamily="2" charset="-122"/>
                <a:cs typeface="Times New Roman" panose="02020603050405020304" pitchFamily="18" charset="0"/>
              </a:rPr>
              <a:t>到</a:t>
            </a:r>
            <a:r>
              <a:rPr lang="en-US" altLang="zh-CN" sz="2400" kern="500" dirty="0">
                <a:latin typeface="Cambria" panose="02040503050406030204" pitchFamily="18" charset="0"/>
                <a:ea typeface="华文仿宋" panose="02010600040101010101" pitchFamily="2" charset="-122"/>
                <a:cs typeface="Times New Roman" panose="02020603050405020304" pitchFamily="18" charset="0"/>
              </a:rPr>
              <a:t>V</a:t>
            </a:r>
            <a:r>
              <a:rPr lang="en-US" altLang="zh-CN" sz="2400" kern="500" baseline="-25000" dirty="0">
                <a:latin typeface="Cambria" panose="02040503050406030204" pitchFamily="18" charset="0"/>
                <a:ea typeface="华文仿宋" panose="02010600040101010101" pitchFamily="2" charset="-122"/>
                <a:cs typeface="Times New Roman" panose="02020603050405020304" pitchFamily="18" charset="0"/>
              </a:rPr>
              <a:t>3</a:t>
            </a:r>
            <a:r>
              <a:rPr lang="zh-CN" altLang="zh-CN" sz="2400" kern="500" dirty="0">
                <a:latin typeface="Cambria" panose="02040503050406030204" pitchFamily="18" charset="0"/>
                <a:ea typeface="华文仿宋" panose="02010600040101010101" pitchFamily="2" charset="-122"/>
                <a:cs typeface="Times New Roman" panose="02020603050405020304" pitchFamily="18" charset="0"/>
              </a:rPr>
              <a:t>的最短路径</a:t>
            </a:r>
            <a:r>
              <a:rPr lang="zh-CN" altLang="zh-CN" sz="2400" kern="500" dirty="0">
                <a:ea typeface="华文仿宋" panose="02010600040101010101" pitchFamily="2" charset="-122"/>
                <a:cs typeface="Times New Roman" panose="02020603050405020304" pitchFamily="18" charset="0"/>
              </a:rPr>
              <a:t>。</a:t>
            </a:r>
            <a:endParaRPr lang="en-US" altLang="zh-CN" sz="2400" kern="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 name="Rectangle 2">
            <a:extLst>
              <a:ext uri="{FF2B5EF4-FFF2-40B4-BE49-F238E27FC236}">
                <a16:creationId xmlns="" xmlns:a16="http://schemas.microsoft.com/office/drawing/2014/main" id="{CD292188-9B23-A79E-EE81-4D09E02E8BEE}"/>
              </a:ext>
            </a:extLst>
          </p:cNvPr>
          <p:cNvSpPr>
            <a:spLocks noChangeArrowheads="1"/>
          </p:cNvSpPr>
          <p:nvPr/>
        </p:nvSpPr>
        <p:spPr bwMode="auto">
          <a:xfrm>
            <a:off x="2365829" y="2515956"/>
            <a:ext cx="244901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 xmlns:a16="http://schemas.microsoft.com/office/drawing/2014/main" id="{12141326-E6F8-3B5D-4CCC-2FBA7FFAF178}"/>
              </a:ext>
            </a:extLst>
          </p:cNvPr>
          <p:cNvSpPr txBox="1"/>
          <p:nvPr/>
        </p:nvSpPr>
        <p:spPr>
          <a:xfrm>
            <a:off x="1151194" y="4999383"/>
            <a:ext cx="9198608" cy="1569660"/>
          </a:xfrm>
          <a:prstGeom prst="rect">
            <a:avLst/>
          </a:prstGeom>
          <a:noFill/>
        </p:spPr>
        <p:txBody>
          <a:bodyPr wrap="square">
            <a:spAutoFit/>
          </a:bodyPr>
          <a:lstStyle/>
          <a:p>
            <a:pPr indent="266700" algn="just"/>
            <a:r>
              <a:rPr lang="zh-CN" altLang="zh-CN" sz="2400" b="1" kern="0" dirty="0">
                <a:effectLst/>
                <a:latin typeface="Cambria" panose="02040503050406030204" pitchFamily="18" charset="0"/>
                <a:ea typeface="华文仿宋" panose="02010600040101010101" pitchFamily="2" charset="-122"/>
                <a:cs typeface="Times New Roman" panose="02020603050405020304" pitchFamily="18" charset="0"/>
              </a:rPr>
              <a:t>用贪心算法求得</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0</a:t>
            </a:r>
            <a:r>
              <a:rPr lang="zh-CN"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到</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3</a:t>
            </a:r>
            <a:r>
              <a:rPr lang="zh-CN"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的最短路径是：</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 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0</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12</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21</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3</a:t>
            </a:r>
            <a:r>
              <a:rPr lang="zh-CN"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，最短路径长度为：</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23</a:t>
            </a:r>
            <a:r>
              <a:rPr lang="zh-CN"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a:t>
            </a:r>
            <a:endPar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endParaRPr>
          </a:p>
          <a:p>
            <a:pPr indent="266700" algn="just"/>
            <a:r>
              <a:rPr lang="zh-CN"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但实际上最优路径为：</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0</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11</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22</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sym typeface="Symbol" panose="05050102010706020507" pitchFamily="18" charset="2"/>
              </a:rPr>
              <a:t></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V</a:t>
            </a:r>
            <a:r>
              <a:rPr lang="en-US" altLang="zh-CN" sz="2400" b="1" kern="500" baseline="-25000" dirty="0">
                <a:effectLst/>
                <a:latin typeface="Cambria" panose="02040503050406030204" pitchFamily="18" charset="0"/>
                <a:ea typeface="华文仿宋" panose="02010600040101010101" pitchFamily="2" charset="-122"/>
                <a:cs typeface="Times New Roman" panose="02020603050405020304" pitchFamily="18" charset="0"/>
              </a:rPr>
              <a:t>3</a:t>
            </a:r>
            <a:r>
              <a:rPr lang="zh-CN"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，最短路径长度为：</a:t>
            </a:r>
            <a:r>
              <a:rPr lang="en-US"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7</a:t>
            </a:r>
            <a:r>
              <a:rPr lang="zh-CN" altLang="zh-CN" sz="2400" b="1" kern="500" dirty="0">
                <a:effectLst/>
                <a:latin typeface="Cambria" panose="02040503050406030204" pitchFamily="18" charset="0"/>
                <a:ea typeface="华文仿宋" panose="02010600040101010101" pitchFamily="2" charset="-122"/>
                <a:cs typeface="Times New Roman" panose="02020603050405020304" pitchFamily="18" charset="0"/>
              </a:rPr>
              <a:t>。该最优解可以通过动态规划方法求得。</a:t>
            </a:r>
          </a:p>
        </p:txBody>
      </p:sp>
      <p:sp>
        <p:nvSpPr>
          <p:cNvPr id="4" name="Rectangle 4">
            <a:extLst>
              <a:ext uri="{FF2B5EF4-FFF2-40B4-BE49-F238E27FC236}">
                <a16:creationId xmlns="" xmlns:a16="http://schemas.microsoft.com/office/drawing/2014/main" id="{BE04F170-71AC-C0A2-6251-B71BD89FA4DB}"/>
              </a:ext>
            </a:extLst>
          </p:cNvPr>
          <p:cNvSpPr>
            <a:spLocks noChangeArrowheads="1"/>
          </p:cNvSpPr>
          <p:nvPr/>
        </p:nvSpPr>
        <p:spPr bwMode="auto">
          <a:xfrm>
            <a:off x="3091542" y="2133599"/>
            <a:ext cx="21046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 xmlns:a16="http://schemas.microsoft.com/office/drawing/2014/main" id="{AAAEDC19-D4BF-A77A-FA4A-F70E4B443F2B}"/>
              </a:ext>
            </a:extLst>
          </p:cNvPr>
          <p:cNvGraphicFramePr>
            <a:graphicFrameLocks noChangeAspect="1"/>
          </p:cNvGraphicFramePr>
          <p:nvPr>
            <p:extLst>
              <p:ext uri="{D42A27DB-BD31-4B8C-83A1-F6EECF244321}">
                <p14:modId xmlns:p14="http://schemas.microsoft.com/office/powerpoint/2010/main" val="2567392716"/>
              </p:ext>
            </p:extLst>
          </p:nvPr>
        </p:nvGraphicFramePr>
        <p:xfrm>
          <a:off x="3091541" y="2133599"/>
          <a:ext cx="4045479" cy="2865784"/>
        </p:xfrm>
        <a:graphic>
          <a:graphicData uri="http://schemas.openxmlformats.org/presentationml/2006/ole">
            <mc:AlternateContent xmlns:mc="http://schemas.openxmlformats.org/markup-compatibility/2006">
              <mc:Choice xmlns:v="urn:schemas-microsoft-com:vml" Requires="v">
                <p:oleObj spid="_x0000_s2058" r:id="rId4" imgW="3950208" imgH="2802636" progId="SmartDraw.2">
                  <p:embed/>
                </p:oleObj>
              </mc:Choice>
              <mc:Fallback>
                <p:oleObj r:id="rId4" imgW="3950208" imgH="2802636" progId="SmartDraw.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1541" y="2133599"/>
                        <a:ext cx="4045479" cy="2865784"/>
                      </a:xfrm>
                      <a:prstGeom prst="rect">
                        <a:avLst/>
                      </a:prstGeom>
                      <a:noFill/>
                    </p:spPr>
                  </p:pic>
                </p:oleObj>
              </mc:Fallback>
            </mc:AlternateContent>
          </a:graphicData>
        </a:graphic>
      </p:graphicFrame>
    </p:spTree>
    <p:extLst>
      <p:ext uri="{BB962C8B-B14F-4D97-AF65-F5344CB8AC3E}">
        <p14:creationId xmlns:p14="http://schemas.microsoft.com/office/powerpoint/2010/main" val="313780559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贪心法</a:t>
            </a:r>
          </a:p>
        </p:txBody>
      </p:sp>
      <p:sp>
        <p:nvSpPr>
          <p:cNvPr id="2" name="Rectangle 2">
            <a:extLst>
              <a:ext uri="{FF2B5EF4-FFF2-40B4-BE49-F238E27FC236}">
                <a16:creationId xmlns="" xmlns:a16="http://schemas.microsoft.com/office/drawing/2014/main" id="{CD292188-9B23-A79E-EE81-4D09E02E8BEE}"/>
              </a:ext>
            </a:extLst>
          </p:cNvPr>
          <p:cNvSpPr>
            <a:spLocks noChangeArrowheads="1"/>
          </p:cNvSpPr>
          <p:nvPr/>
        </p:nvSpPr>
        <p:spPr bwMode="auto">
          <a:xfrm>
            <a:off x="2365829" y="2515956"/>
            <a:ext cx="244901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 xmlns:a16="http://schemas.microsoft.com/office/drawing/2014/main" id="{12141326-E6F8-3B5D-4CCC-2FBA7FFAF178}"/>
              </a:ext>
            </a:extLst>
          </p:cNvPr>
          <p:cNvSpPr txBox="1"/>
          <p:nvPr/>
        </p:nvSpPr>
        <p:spPr>
          <a:xfrm>
            <a:off x="934217" y="4394949"/>
            <a:ext cx="9198608" cy="1938992"/>
          </a:xfrm>
          <a:prstGeom prst="rect">
            <a:avLst/>
          </a:prstGeom>
          <a:noFill/>
        </p:spPr>
        <p:txBody>
          <a:bodyPr wrap="square">
            <a:spAutoFit/>
          </a:bodyPr>
          <a:lstStyle/>
          <a:p>
            <a:pPr indent="266700" algn="just"/>
            <a:r>
              <a:rPr lang="zh-CN" altLang="en-US" sz="2400" b="1" kern="0" dirty="0" smtClean="0">
                <a:effectLst/>
                <a:latin typeface="Cambria" panose="02040503050406030204" pitchFamily="18" charset="0"/>
                <a:ea typeface="华文仿宋" panose="02010600040101010101" pitchFamily="2" charset="-122"/>
                <a:cs typeface="Times New Roman" panose="02020603050405020304" pitchFamily="18" charset="0"/>
              </a:rPr>
              <a:t>（</a:t>
            </a:r>
            <a:r>
              <a:rPr lang="en-US" altLang="zh-CN" sz="2400" b="1" kern="0" dirty="0">
                <a:latin typeface="Cambria" panose="02040503050406030204" pitchFamily="18" charset="0"/>
                <a:ea typeface="华文仿宋" panose="02010600040101010101" pitchFamily="2" charset="-122"/>
                <a:cs typeface="Times New Roman" panose="02020603050405020304" pitchFamily="18" charset="0"/>
              </a:rPr>
              <a:t>1</a:t>
            </a:r>
            <a:r>
              <a:rPr lang="zh-CN" altLang="en-US" sz="2400" b="1" kern="0" dirty="0" smtClean="0">
                <a:effectLst/>
                <a:latin typeface="Cambria" panose="02040503050406030204" pitchFamily="18" charset="0"/>
                <a:ea typeface="华文仿宋" panose="02010600040101010101" pitchFamily="2" charset="-122"/>
                <a:cs typeface="Times New Roman" panose="02020603050405020304" pitchFamily="18" charset="0"/>
              </a:rPr>
              <a:t>）每次从未标记的节点中选择距离出发点最近的节点作为标记节点，收录到最优路径集合，并对最优路径集合进行更新</a:t>
            </a:r>
            <a:r>
              <a:rPr lang="zh-CN" altLang="zh-CN" sz="2400" b="1" kern="500" dirty="0" smtClean="0">
                <a:effectLst/>
                <a:latin typeface="Cambria" panose="02040503050406030204" pitchFamily="18" charset="0"/>
                <a:ea typeface="华文仿宋" panose="02010600040101010101" pitchFamily="2" charset="-122"/>
                <a:cs typeface="Times New Roman" panose="02020603050405020304" pitchFamily="18" charset="0"/>
              </a:rPr>
              <a:t>。</a:t>
            </a:r>
            <a:endParaRPr lang="en-US" altLang="zh-CN" sz="2400" b="1" kern="500" dirty="0" smtClean="0">
              <a:effectLst/>
              <a:latin typeface="Cambria" panose="02040503050406030204" pitchFamily="18" charset="0"/>
              <a:ea typeface="华文仿宋" panose="02010600040101010101" pitchFamily="2" charset="-122"/>
              <a:cs typeface="Times New Roman" panose="02020603050405020304" pitchFamily="18" charset="0"/>
            </a:endParaRPr>
          </a:p>
          <a:p>
            <a:pPr indent="266700" algn="just"/>
            <a:r>
              <a:rPr lang="zh-CN" altLang="en-US" sz="2400" b="1" kern="500" dirty="0" smtClean="0">
                <a:latin typeface="Cambria" panose="02040503050406030204" pitchFamily="18" charset="0"/>
                <a:ea typeface="华文仿宋" panose="02010600040101010101" pitchFamily="2" charset="-122"/>
                <a:cs typeface="Times New Roman" panose="02020603050405020304" pitchFamily="18" charset="0"/>
              </a:rPr>
              <a:t>（</a:t>
            </a:r>
            <a:r>
              <a:rPr lang="en-US" altLang="zh-CN" sz="2400" b="1" kern="500" dirty="0" smtClean="0">
                <a:latin typeface="Cambria" panose="02040503050406030204" pitchFamily="18" charset="0"/>
                <a:ea typeface="华文仿宋" panose="02010600040101010101" pitchFamily="2" charset="-122"/>
                <a:cs typeface="Times New Roman" panose="02020603050405020304" pitchFamily="18" charset="0"/>
              </a:rPr>
              <a:t>2</a:t>
            </a:r>
            <a:r>
              <a:rPr lang="zh-CN" altLang="en-US" sz="2400" b="1" kern="500" dirty="0" smtClean="0">
                <a:latin typeface="Cambria" panose="02040503050406030204" pitchFamily="18" charset="0"/>
                <a:ea typeface="华文仿宋" panose="02010600040101010101" pitchFamily="2" charset="-122"/>
                <a:cs typeface="Times New Roman" panose="02020603050405020304" pitchFamily="18" charset="0"/>
              </a:rPr>
              <a:t>）计算刚加入节点</a:t>
            </a:r>
            <a:r>
              <a:rPr lang="en-US" altLang="zh-CN" sz="2400" b="1" kern="500" dirty="0" smtClean="0">
                <a:latin typeface="Cambria" panose="02040503050406030204" pitchFamily="18" charset="0"/>
                <a:ea typeface="华文仿宋" panose="02010600040101010101" pitchFamily="2" charset="-122"/>
                <a:cs typeface="Times New Roman" panose="02020603050405020304" pitchFamily="18" charset="0"/>
              </a:rPr>
              <a:t>A</a:t>
            </a:r>
            <a:r>
              <a:rPr lang="zh-CN" altLang="en-US" sz="2400" b="1" kern="500" dirty="0" smtClean="0">
                <a:latin typeface="Cambria" panose="02040503050406030204" pitchFamily="18" charset="0"/>
                <a:ea typeface="华文仿宋" panose="02010600040101010101" pitchFamily="2" charset="-122"/>
                <a:cs typeface="Times New Roman" panose="02020603050405020304" pitchFamily="18" charset="0"/>
              </a:rPr>
              <a:t>到邻近节点</a:t>
            </a:r>
            <a:r>
              <a:rPr lang="en-US" altLang="zh-CN" sz="2400" b="1" kern="500" dirty="0" smtClean="0">
                <a:latin typeface="Cambria" panose="02040503050406030204" pitchFamily="18" charset="0"/>
                <a:ea typeface="华文仿宋" panose="02010600040101010101" pitchFamily="2" charset="-122"/>
                <a:cs typeface="Times New Roman" panose="02020603050405020304" pitchFamily="18" charset="0"/>
              </a:rPr>
              <a:t>B </a:t>
            </a:r>
            <a:r>
              <a:rPr lang="zh-CN" altLang="en-US" sz="2400" b="1" kern="500" dirty="0" smtClean="0">
                <a:latin typeface="Cambria" panose="02040503050406030204" pitchFamily="18" charset="0"/>
                <a:ea typeface="华文仿宋" panose="02010600040101010101" pitchFamily="2" charset="-122"/>
                <a:cs typeface="Times New Roman" panose="02020603050405020304" pitchFamily="18" charset="0"/>
              </a:rPr>
              <a:t>的距离（不含标记节点），若“节点</a:t>
            </a:r>
            <a:r>
              <a:rPr lang="en-US" altLang="zh-CN" sz="2400" b="1" kern="500" dirty="0" smtClean="0">
                <a:latin typeface="Cambria" panose="02040503050406030204" pitchFamily="18" charset="0"/>
                <a:ea typeface="华文仿宋" panose="02010600040101010101" pitchFamily="2" charset="-122"/>
                <a:cs typeface="Times New Roman" panose="02020603050405020304" pitchFamily="18" charset="0"/>
              </a:rPr>
              <a:t>A</a:t>
            </a:r>
            <a:r>
              <a:rPr lang="zh-CN" altLang="en-US" sz="2400" b="1" kern="500" dirty="0" smtClean="0">
                <a:latin typeface="Cambria" panose="02040503050406030204" pitchFamily="18" charset="0"/>
                <a:ea typeface="华文仿宋" panose="02010600040101010101" pitchFamily="2" charset="-122"/>
                <a:cs typeface="Times New Roman" panose="02020603050405020304" pitchFamily="18" charset="0"/>
              </a:rPr>
              <a:t>距离</a:t>
            </a:r>
            <a:r>
              <a:rPr lang="en-US" altLang="zh-CN" sz="2400" b="1" kern="500" dirty="0" smtClean="0">
                <a:latin typeface="Cambria" panose="02040503050406030204" pitchFamily="18" charset="0"/>
                <a:ea typeface="华文仿宋" panose="02010600040101010101" pitchFamily="2" charset="-122"/>
                <a:cs typeface="Times New Roman" panose="02020603050405020304" pitchFamily="18" charset="0"/>
              </a:rPr>
              <a:t>+</a:t>
            </a:r>
            <a:r>
              <a:rPr lang="zh-CN" altLang="en-US" sz="2400" b="1" kern="500" dirty="0" smtClean="0">
                <a:latin typeface="Cambria" panose="02040503050406030204" pitchFamily="18" charset="0"/>
                <a:ea typeface="华文仿宋" panose="02010600040101010101" pitchFamily="2" charset="-122"/>
                <a:cs typeface="Times New Roman" panose="02020603050405020304" pitchFamily="18" charset="0"/>
              </a:rPr>
              <a:t>节点</a:t>
            </a:r>
            <a:r>
              <a:rPr lang="en-US" altLang="zh-CN" sz="2400" b="1" kern="500" dirty="0" smtClean="0">
                <a:latin typeface="Cambria" panose="02040503050406030204" pitchFamily="18" charset="0"/>
                <a:ea typeface="华文仿宋" panose="02010600040101010101" pitchFamily="2" charset="-122"/>
                <a:cs typeface="Times New Roman" panose="02020603050405020304" pitchFamily="18" charset="0"/>
              </a:rPr>
              <a:t>A</a:t>
            </a:r>
            <a:r>
              <a:rPr lang="zh-CN" altLang="en-US" sz="2400" b="1" kern="500" dirty="0" smtClean="0">
                <a:latin typeface="Cambria" panose="02040503050406030204" pitchFamily="18" charset="0"/>
                <a:ea typeface="华文仿宋" panose="02010600040101010101" pitchFamily="2" charset="-122"/>
                <a:cs typeface="Times New Roman" panose="02020603050405020304" pitchFamily="18" charset="0"/>
              </a:rPr>
              <a:t>到</a:t>
            </a:r>
            <a:r>
              <a:rPr lang="en-US" altLang="zh-CN" sz="2400" b="1" kern="500" dirty="0" smtClean="0">
                <a:latin typeface="Cambria" panose="02040503050406030204" pitchFamily="18" charset="0"/>
                <a:ea typeface="华文仿宋" panose="02010600040101010101" pitchFamily="2" charset="-122"/>
                <a:cs typeface="Times New Roman" panose="02020603050405020304" pitchFamily="18" charset="0"/>
              </a:rPr>
              <a:t>B</a:t>
            </a:r>
            <a:r>
              <a:rPr lang="zh-CN" altLang="en-US" sz="2400" b="1" kern="500" dirty="0" smtClean="0">
                <a:latin typeface="Cambria" panose="02040503050406030204" pitchFamily="18" charset="0"/>
                <a:ea typeface="华文仿宋" panose="02010600040101010101" pitchFamily="2" charset="-122"/>
                <a:cs typeface="Times New Roman" panose="02020603050405020304" pitchFamily="18" charset="0"/>
              </a:rPr>
              <a:t>的边长”小于“节点</a:t>
            </a:r>
            <a:r>
              <a:rPr lang="en-US" altLang="zh-CN" sz="2400" b="1" kern="500" dirty="0" smtClean="0">
                <a:latin typeface="Cambria" panose="02040503050406030204" pitchFamily="18" charset="0"/>
                <a:ea typeface="华文仿宋" panose="02010600040101010101" pitchFamily="2" charset="-122"/>
                <a:cs typeface="Times New Roman" panose="02020603050405020304" pitchFamily="18" charset="0"/>
              </a:rPr>
              <a:t>B</a:t>
            </a:r>
            <a:r>
              <a:rPr lang="zh-CN" altLang="en-US" sz="2400" b="1" kern="500" dirty="0" smtClean="0">
                <a:latin typeface="Cambria" panose="02040503050406030204" pitchFamily="18" charset="0"/>
                <a:ea typeface="华文仿宋" panose="02010600040101010101" pitchFamily="2" charset="-122"/>
                <a:cs typeface="Times New Roman" panose="02020603050405020304" pitchFamily="18" charset="0"/>
              </a:rPr>
              <a:t>的距离”，则更新节点</a:t>
            </a:r>
            <a:r>
              <a:rPr lang="en-US" altLang="zh-CN" sz="2400" b="1" kern="500" dirty="0" smtClean="0">
                <a:latin typeface="Cambria" panose="02040503050406030204" pitchFamily="18" charset="0"/>
                <a:ea typeface="华文仿宋" panose="02010600040101010101" pitchFamily="2" charset="-122"/>
                <a:cs typeface="Times New Roman" panose="02020603050405020304" pitchFamily="18" charset="0"/>
              </a:rPr>
              <a:t>B</a:t>
            </a:r>
            <a:r>
              <a:rPr lang="zh-CN" altLang="en-US" sz="2400" b="1" kern="500" dirty="0" smtClean="0">
                <a:latin typeface="Cambria" panose="02040503050406030204" pitchFamily="18" charset="0"/>
                <a:ea typeface="华文仿宋" panose="02010600040101010101" pitchFamily="2" charset="-122"/>
                <a:cs typeface="Times New Roman" panose="02020603050405020304" pitchFamily="18" charset="0"/>
              </a:rPr>
              <a:t>的距离和前序节点</a:t>
            </a:r>
            <a:endParaRPr lang="zh-CN" altLang="zh-CN" sz="2400" b="1" kern="500" dirty="0">
              <a:effectLst/>
              <a:latin typeface="Cambria" panose="02040503050406030204" pitchFamily="18" charset="0"/>
              <a:ea typeface="华文仿宋" panose="02010600040101010101" pitchFamily="2" charset="-122"/>
              <a:cs typeface="Times New Roman" panose="02020603050405020304" pitchFamily="18" charset="0"/>
            </a:endParaRPr>
          </a:p>
        </p:txBody>
      </p:sp>
      <p:sp>
        <p:nvSpPr>
          <p:cNvPr id="4" name="Rectangle 4">
            <a:extLst>
              <a:ext uri="{FF2B5EF4-FFF2-40B4-BE49-F238E27FC236}">
                <a16:creationId xmlns="" xmlns:a16="http://schemas.microsoft.com/office/drawing/2014/main" id="{BE04F170-71AC-C0A2-6251-B71BD89FA4DB}"/>
              </a:ext>
            </a:extLst>
          </p:cNvPr>
          <p:cNvSpPr>
            <a:spLocks noChangeArrowheads="1"/>
          </p:cNvSpPr>
          <p:nvPr/>
        </p:nvSpPr>
        <p:spPr bwMode="auto">
          <a:xfrm>
            <a:off x="3091542" y="2133599"/>
            <a:ext cx="21046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 xmlns:a16="http://schemas.microsoft.com/office/drawing/2014/main" id="{AAAEDC19-D4BF-A77A-FA4A-F70E4B443F2B}"/>
              </a:ext>
            </a:extLst>
          </p:cNvPr>
          <p:cNvGraphicFramePr>
            <a:graphicFrameLocks noChangeAspect="1"/>
          </p:cNvGraphicFramePr>
          <p:nvPr>
            <p:extLst>
              <p:ext uri="{D42A27DB-BD31-4B8C-83A1-F6EECF244321}">
                <p14:modId xmlns:p14="http://schemas.microsoft.com/office/powerpoint/2010/main" val="1784102183"/>
              </p:ext>
            </p:extLst>
          </p:nvPr>
        </p:nvGraphicFramePr>
        <p:xfrm>
          <a:off x="3092169" y="746426"/>
          <a:ext cx="4045479" cy="2865784"/>
        </p:xfrm>
        <a:graphic>
          <a:graphicData uri="http://schemas.openxmlformats.org/presentationml/2006/ole">
            <mc:AlternateContent xmlns:mc="http://schemas.openxmlformats.org/markup-compatibility/2006">
              <mc:Choice xmlns:v="urn:schemas-microsoft-com:vml" Requires="v">
                <p:oleObj spid="_x0000_s3079" r:id="rId4" imgW="3950208" imgH="2802636" progId="SmartDraw.2">
                  <p:embed/>
                </p:oleObj>
              </mc:Choice>
              <mc:Fallback>
                <p:oleObj r:id="rId4" imgW="3950208" imgH="2802636" progId="SmartDraw.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2169" y="746426"/>
                        <a:ext cx="4045479" cy="2865784"/>
                      </a:xfrm>
                      <a:prstGeom prst="rect">
                        <a:avLst/>
                      </a:prstGeom>
                      <a:noFill/>
                    </p:spPr>
                  </p:pic>
                </p:oleObj>
              </mc:Fallback>
            </mc:AlternateContent>
          </a:graphicData>
        </a:graphic>
      </p:graphicFrame>
    </p:spTree>
    <p:extLst>
      <p:ext uri="{BB962C8B-B14F-4D97-AF65-F5344CB8AC3E}">
        <p14:creationId xmlns:p14="http://schemas.microsoft.com/office/powerpoint/2010/main" val="1636969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7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13B85"/>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4642</TotalTime>
  <Words>3572</Words>
  <Application>Microsoft Office PowerPoint</Application>
  <PresentationFormat>自定义</PresentationFormat>
  <Paragraphs>623</Paragraphs>
  <Slides>51</Slides>
  <Notes>49</Notes>
  <HiddenSlides>0</HiddenSlides>
  <MMClips>0</MMClips>
  <ScaleCrop>false</ScaleCrop>
  <HeadingPairs>
    <vt:vector size="6" baseType="variant">
      <vt:variant>
        <vt:lpstr>主题</vt:lpstr>
      </vt:variant>
      <vt:variant>
        <vt:i4>3</vt:i4>
      </vt:variant>
      <vt:variant>
        <vt:lpstr>嵌入 OLE 服务器</vt:lpstr>
      </vt:variant>
      <vt:variant>
        <vt:i4>1</vt:i4>
      </vt:variant>
      <vt:variant>
        <vt:lpstr>幻灯片标题</vt:lpstr>
      </vt:variant>
      <vt:variant>
        <vt:i4>51</vt:i4>
      </vt:variant>
    </vt:vector>
  </HeadingPairs>
  <TitlesOfParts>
    <vt:vector size="55" baseType="lpstr">
      <vt:lpstr>Office 主题​​</vt:lpstr>
      <vt:lpstr>自定义设计方案</vt:lpstr>
      <vt:lpstr>1_Office 主题​​</vt:lpstr>
      <vt:lpstr>SmartDraw.2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15762607558@163.com</dc:creator>
  <cp:lastModifiedBy>LENOVO</cp:lastModifiedBy>
  <cp:revision>42</cp:revision>
  <dcterms:created xsi:type="dcterms:W3CDTF">2022-04-16T02:57:56Z</dcterms:created>
  <dcterms:modified xsi:type="dcterms:W3CDTF">2022-05-22T15:17:29Z</dcterms:modified>
</cp:coreProperties>
</file>